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7">
  <p:sldMasterIdLst>
    <p:sldMasterId id="2147483648" r:id="rId1"/>
  </p:sldMasterIdLst>
  <p:notesMasterIdLst>
    <p:notesMasterId r:id="rId4"/>
  </p:notesMasterIdLst>
  <p:sldIdLst>
    <p:sldId id="515" r:id="rId3"/>
    <p:sldId id="390" r:id="rId5"/>
    <p:sldId id="580" r:id="rId6"/>
    <p:sldId id="581" r:id="rId7"/>
    <p:sldId id="579" r:id="rId8"/>
    <p:sldId id="583" r:id="rId9"/>
    <p:sldId id="582" r:id="rId10"/>
    <p:sldId id="584" r:id="rId11"/>
    <p:sldId id="585" r:id="rId12"/>
    <p:sldId id="586" r:id="rId13"/>
    <p:sldId id="587" r:id="rId14"/>
    <p:sldId id="588" r:id="rId15"/>
    <p:sldId id="589" r:id="rId16"/>
    <p:sldId id="590" r:id="rId17"/>
    <p:sldId id="591" r:id="rId18"/>
    <p:sldId id="592" r:id="rId19"/>
    <p:sldId id="593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3" r:id="rId38"/>
    <p:sldId id="618" r:id="rId39"/>
    <p:sldId id="578" r:id="rId40"/>
    <p:sldId id="612" r:id="rId41"/>
    <p:sldId id="614" r:id="rId42"/>
    <p:sldId id="615" r:id="rId43"/>
    <p:sldId id="617" r:id="rId44"/>
    <p:sldId id="616" r:id="rId45"/>
    <p:sldId id="619" r:id="rId46"/>
    <p:sldId id="518" r:id="rId47"/>
    <p:sldId id="259" r:id="rId48"/>
  </p:sldIdLst>
  <p:sldSz cx="9144000" cy="5143500" type="screen16x9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5DEE"/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83310" autoAdjust="0"/>
  </p:normalViewPr>
  <p:slideViewPr>
    <p:cSldViewPr showGuides="1">
      <p:cViewPr varScale="1">
        <p:scale>
          <a:sx n="130" d="100"/>
          <a:sy n="130" d="100"/>
        </p:scale>
        <p:origin x="135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新宋体" panose="0201060903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anose="020B0604030504040204" pitchFamily="34" charset="0"/>
          <a:ea typeface="微软雅黑" panose="020B0503020204020204" pitchFamily="34" charset="-122"/>
          <a:cs typeface="Tahoma" panose="020B060403050404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mbria" panose="02040503050406030204" pitchFamily="18" charset="0"/>
          <a:ea typeface="新宋体" panose="02010609030101010101" pitchFamily="49" charset="-122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 baseline="0">
          <a:solidFill>
            <a:schemeClr val="tx1"/>
          </a:solidFill>
          <a:latin typeface="Cambria" panose="02040503050406030204" pitchFamily="18" charset="0"/>
          <a:ea typeface="新宋体" panose="02010609030101010101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Cambria" panose="02040503050406030204" pitchFamily="18" charset="0"/>
          <a:ea typeface="新宋体" panose="02010609030101010101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 baseline="0">
          <a:solidFill>
            <a:schemeClr val="tx1"/>
          </a:solidFill>
          <a:latin typeface="Cambria" panose="02040503050406030204" pitchFamily="18" charset="0"/>
          <a:ea typeface="新宋体" panose="02010609030101010101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 baseline="0">
          <a:solidFill>
            <a:schemeClr val="tx1"/>
          </a:solidFill>
          <a:latin typeface="Cambria" panose="02040503050406030204" pitchFamily="18" charset="0"/>
          <a:ea typeface="新宋体" panose="02010609030101010101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reins.se.sjtu.edu.cn/~chenhp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docs.influxdata.com/influxdb/v2.1/reference/key-concepts/data-elements/#field-set" TargetMode="External"/><Relationship Id="rId3" Type="http://schemas.openxmlformats.org/officeDocument/2006/relationships/hyperlink" Target="https://docs.influxdata.com/influxdb/v2.1/reference/key-concepts/data-elements/#field-value" TargetMode="External"/><Relationship Id="rId2" Type="http://schemas.openxmlformats.org/officeDocument/2006/relationships/hyperlink" Target="https://docs.influxdata.com/influxdb/v2.1/reference/key-concepts/data-elements/#field-key" TargetMode="External"/><Relationship Id="rId1" Type="http://schemas.openxmlformats.org/officeDocument/2006/relationships/hyperlink" Target="https://docs.influxdata.com/influxdb/v2.1/reference/key-concepts/data-elements/#fields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docs.influxdata.com/influxdb/v2.1/reference/key-concepts/data-elements/#tag-set" TargetMode="External"/><Relationship Id="rId3" Type="http://schemas.openxmlformats.org/officeDocument/2006/relationships/hyperlink" Target="https://docs.influxdata.com/influxdb/v2.1/reference/key-concepts/data-elements/#tag-value" TargetMode="External"/><Relationship Id="rId2" Type="http://schemas.openxmlformats.org/officeDocument/2006/relationships/hyperlink" Target="https://docs.influxdata.com/influxdb/v2.1/reference/key-concepts/data-elements/#tag-key" TargetMode="External"/><Relationship Id="rId1" Type="http://schemas.openxmlformats.org/officeDocument/2006/relationships/hyperlink" Target="https://docs.influxdata.com/influxdb/v2.1/reference/key-concepts/data-elements/#tag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hyperlink" Target="https://docs.influxdata.com/influxdb/v2.1/reference/glossary/#schem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hyperlink" Target="https://docs.influxdata.com/influxdb/v2.1/reference/key-concepts/data-elements/#sample-data" TargetMode="External"/><Relationship Id="rId1" Type="http://schemas.openxmlformats.org/officeDocument/2006/relationships/hyperlink" Target="https://docs.influxdata.com/influxdb/v2.1/reference/key-concepts/data-elements/#series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6.png"/><Relationship Id="rId7" Type="http://schemas.openxmlformats.org/officeDocument/2006/relationships/hyperlink" Target="https://docs.influxdata.com/influxdb/v2.1/process-data/" TargetMode="External"/><Relationship Id="rId6" Type="http://schemas.openxmlformats.org/officeDocument/2006/relationships/hyperlink" Target="https://docs.influxdata.com/influxdb/v2.1/visualize-data/dashboards/" TargetMode="External"/><Relationship Id="rId5" Type="http://schemas.openxmlformats.org/officeDocument/2006/relationships/hyperlink" Target="https://docs.influxdata.com/influxdb/v2.1/users/" TargetMode="External"/><Relationship Id="rId4" Type="http://schemas.openxmlformats.org/officeDocument/2006/relationships/hyperlink" Target="https://docs.influxdata.com/influxdb/v2.1/reference/key-concepts/data-elements/#organization" TargetMode="External"/><Relationship Id="rId3" Type="http://schemas.openxmlformats.org/officeDocument/2006/relationships/hyperlink" Target="https://docs.influxdata.com/influxdb/v2.1/reference/key-concepts/data-elements/#bucket" TargetMode="External"/><Relationship Id="rId2" Type="http://schemas.openxmlformats.org/officeDocument/2006/relationships/hyperlink" Target="https://docs.influxdata.com/influxdb/v2.1/reference/key-concepts/data-elements/#sample-data" TargetMode="External"/><Relationship Id="rId1" Type="http://schemas.openxmlformats.org/officeDocument/2006/relationships/hyperlink" Target="https://docs.influxdata.com/influxdb/v2.1/reference/key-concepts/data-elements/#poi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docs.influxdata.com/influxdb/v2.1/reference/key-concepts/design-principles/#strict-update-and-delete-permissions" TargetMode="External"/><Relationship Id="rId1" Type="http://schemas.openxmlformats.org/officeDocument/2006/relationships/hyperlink" Target="https://docs.influxdata.com/influxdb/v2.1/reference/key-concepts/design-principles/#time-ordered-data" TargetMode="Externa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docs.influxdata.com/influxdb/v2.1/reference/key-concepts/design-principles/#schemaless-design" TargetMode="External"/><Relationship Id="rId2" Type="http://schemas.openxmlformats.org/officeDocument/2006/relationships/hyperlink" Target="https://docs.influxdata.com/influxdb/v2.1/reference/key-concepts/design-principles/#handle-read-and-write-queries-first" TargetMode="External"/><Relationship Id="rId1" Type="http://schemas.openxmlformats.org/officeDocument/2006/relationships/hyperlink" Target="https://docs.influxdata.com/influxdb/v2.1/reference/key-concepts/design-principles/#time-ordered-da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www.influxdata.com/" TargetMode="Externa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docs.influxdata.com/influxdb/v2.1/reference/key-concepts/design-principles/#duplicate-data" TargetMode="External"/><Relationship Id="rId2" Type="http://schemas.openxmlformats.org/officeDocument/2006/relationships/hyperlink" Target="https://docs.influxdata.com/influxdb/v2.1/reference/key-concepts/design-principles/#datasets-over-individual-points" TargetMode="External"/><Relationship Id="rId1" Type="http://schemas.openxmlformats.org/officeDocument/2006/relationships/hyperlink" Target="https://docs.influxdata.com/influxdb/v2.1/reference/key-concepts/design-principles/#time-ordered-data" TargetMode="Externa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docs.influxdata.com/influxdb/v2.1/reference/internals/storage-engine/#time-series-index-tsi" TargetMode="External"/><Relationship Id="rId3" Type="http://schemas.openxmlformats.org/officeDocument/2006/relationships/hyperlink" Target="https://docs.influxdata.com/influxdb/v2.1/reference/internals/storage-engine/#time-structured-merge-tree-tsm" TargetMode="External"/><Relationship Id="rId2" Type="http://schemas.openxmlformats.org/officeDocument/2006/relationships/hyperlink" Target="https://docs.influxdata.com/influxdb/v2.1/reference/internals/storage-engine/#cache" TargetMode="External"/><Relationship Id="rId1" Type="http://schemas.openxmlformats.org/officeDocument/2006/relationships/hyperlink" Target="https://docs.influxdata.com/influxdb/v2.1/reference/internals/storage-engine/#write-ahead-log-wal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docs.influxdata.com/influxdb/v2.1/reference/internals/storage-engine/#time-structured-merge-tree-tsm" TargetMode="External"/><Relationship Id="rId3" Type="http://schemas.openxmlformats.org/officeDocument/2006/relationships/hyperlink" Target="https://docs.influxdata.com/influxdb/v2.1/reference/glossary/#point" TargetMode="External"/><Relationship Id="rId2" Type="http://schemas.openxmlformats.org/officeDocument/2006/relationships/hyperlink" Target="https://docs.influxdata.com/influxdb/v2.1/reference/syntax/line-protocol/" TargetMode="External"/><Relationship Id="rId1" Type="http://schemas.openxmlformats.org/officeDocument/2006/relationships/hyperlink" Target="https://docs.influxdata.com/influxdb/v2.1/reference/internals/storage-engine/#writing-data-from-api-to-dis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influxdata.com/influxdb/v2.1/reference/internals/storage-engine/#write-ahead-log-w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influxdata.com/influxdb/v2.1/reference/internals/storage-engine/#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influxdata.com/influxdb/v2.1/reference/internals/storage-engine/#time-structured-merge-tree-ts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influxdata.com/influxdb/v2.1/reference/internals/storage-engine/#time-series-index-tsi" TargetMode="Externa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hyperlink" Target="https://docs.influxdata.com/influxdb/v2.1/reference/internals/file-system-layout/#influxdb-configuration-files" TargetMode="External"/><Relationship Id="rId7" Type="http://schemas.openxmlformats.org/officeDocument/2006/relationships/hyperlink" Target="https://docs.influxdata.com/influxdb/v2.1/reference/cli/influx/config/" TargetMode="External"/><Relationship Id="rId6" Type="http://schemas.openxmlformats.org/officeDocument/2006/relationships/hyperlink" Target="https://docs.influxdata.com/influxdb/v2.1/reference/internals/file-system-layout/#configs-path" TargetMode="External"/><Relationship Id="rId5" Type="http://schemas.openxmlformats.org/officeDocument/2006/relationships/hyperlink" Target="https://github.com/boltdb/bolt" TargetMode="External"/><Relationship Id="rId4" Type="http://schemas.openxmlformats.org/officeDocument/2006/relationships/hyperlink" Target="https://docs.influxdata.com/influxdb/v2.1/reference/internals/file-system-layout/#bolt-path" TargetMode="External"/><Relationship Id="rId3" Type="http://schemas.openxmlformats.org/officeDocument/2006/relationships/hyperlink" Target="https://docs.influxdata.com/influxdb/v2.1/reference/internals/storage-engine/" TargetMode="External"/><Relationship Id="rId2" Type="http://schemas.openxmlformats.org/officeDocument/2006/relationships/hyperlink" Target="https://docs.influxdata.com/influxdb/v2.1/reference/internals/file-system-layout/#engine-path" TargetMode="External"/><Relationship Id="rId10" Type="http://schemas.openxmlformats.org/officeDocument/2006/relationships/notesSlide" Target="../notesSlides/notesSlide7.xml"/><Relationship Id="rId1" Type="http://schemas.openxmlformats.org/officeDocument/2006/relationships/hyperlink" Target="https://docs.influxdata.com/influxdb/v2.1/reference/internals/file-system-layout/#influxdb-file-structure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hyperlink" Target="https://docs.influxdata.com/influxdb/v2.1/reference/glossary/#bucket" TargetMode="External"/><Relationship Id="rId5" Type="http://schemas.openxmlformats.org/officeDocument/2006/relationships/hyperlink" Target="https://docs.influxdata.com/influxdb/v2.1/reference/internals/shards/#shard-groups" TargetMode="External"/><Relationship Id="rId4" Type="http://schemas.openxmlformats.org/officeDocument/2006/relationships/hyperlink" Target="https://docs.influxdata.com/influxdb/v2.1/reference/internals/shards/#tsm-time-structured-merge-tree" TargetMode="External"/><Relationship Id="rId3" Type="http://schemas.openxmlformats.org/officeDocument/2006/relationships/hyperlink" Target="https://docs.influxdata.com/influxdb/v2.1/reference/internals/shards/#series" TargetMode="External"/><Relationship Id="rId2" Type="http://schemas.openxmlformats.org/officeDocument/2006/relationships/hyperlink" Target="https://docs.influxdata.com/influxdb/v2.1/reference/internals/shards/#shard-group-duration" TargetMode="External"/><Relationship Id="rId1" Type="http://schemas.openxmlformats.org/officeDocument/2006/relationships/hyperlink" Target="https://docs.influxdata.com/influxdb/v2.1/reference/internals/shards/#shards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www.influxdata.com/from-sql-to-nosql/" TargetMode="External"/><Relationship Id="rId2" Type="http://schemas.openxmlformats.org/officeDocument/2006/relationships/hyperlink" Target="https://www.influxdata.com/the-best-way-to-store-collect-analyze-time-series-data/" TargetMode="External"/><Relationship Id="rId1" Type="http://schemas.openxmlformats.org/officeDocument/2006/relationships/hyperlink" Target="https://www.influxdata.com/what-is-time-series-data/" TargetMode="Externa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hyperlink" Target="https://docs.influxdata.com/influxdb/v2.1/reference/glossary/#retention-period" TargetMode="External"/><Relationship Id="rId1" Type="http://schemas.openxmlformats.org/officeDocument/2006/relationships/hyperlink" Target="https://docs.influxdata.com/influxdb/v2.1/reference/internals/shards/#shard-group-duratio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hyperlink" Target="https://docs.influxdata.com/influxdb/v2.1/reference/internals/shards/#shard-group-diagram" TargetMode="Externa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docs.influxdata.com/influxdb/v2.1/reference/internals/shards/#shard-compaction" TargetMode="External"/><Relationship Id="rId2" Type="http://schemas.openxmlformats.org/officeDocument/2006/relationships/hyperlink" Target="https://docs.influxdata.com/influxdb/v2.1/reference/internals/shards/#shard-writes" TargetMode="External"/><Relationship Id="rId1" Type="http://schemas.openxmlformats.org/officeDocument/2006/relationships/hyperlink" Target="https://docs.influxdata.com/influxdb/v2.1/reference/internals/shards/#shard-precreati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influxdata.com/influxdb/v2.1/reference/internals/shards/#shard-compacti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influxdata.com/influxdb/v2.1/reference/internals/shards/#shard-deletion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hyperlink" Target="https://docs.influxdata.com/influxdb/v2.1/install/#set-up-your-initial-user" TargetMode="External"/><Relationship Id="rId6" Type="http://schemas.openxmlformats.org/officeDocument/2006/relationships/hyperlink" Target="http://localhost:8086/" TargetMode="External"/><Relationship Id="rId5" Type="http://schemas.openxmlformats.org/officeDocument/2006/relationships/hyperlink" Target="https://docs.influxdata.com/influxdb/v2.1/install/#set-up-influxdb-through-the-ui" TargetMode="External"/><Relationship Id="rId4" Type="http://schemas.openxmlformats.org/officeDocument/2006/relationships/hyperlink" Target="https://docs.influxdata.com/influxdb/v2.1/install/#start-influxdb" TargetMode="External"/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docs.influxdata.com/influxdb/v2.1/install/#use-homebrew" TargetMode="External"/><Relationship Id="rId1" Type="http://schemas.openxmlformats.org/officeDocument/2006/relationships/hyperlink" Target="https://docs.influxdata.com/influxdb/v2.1/install/#install-influxdb-v2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docs.influxdata.com/influxdb/v2.1/write-data/no-code/use-telegraf/auto-config/#start-the-telegraf-service" TargetMode="External"/><Relationship Id="rId1" Type="http://schemas.openxmlformats.org/officeDocument/2006/relationships/hyperlink" Target="https://docs.influxdata.com/influxdb/v2.1/write-data/no-code/use-telegraf/auto-config/#configure-your-token-as-an-environment-variabl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hyperlink" Target="http://get.influxdata.com/rs/972-GDU-533/images/why%20time%20series.pdf" TargetMode="External"/><Relationship Id="rId3" Type="http://schemas.openxmlformats.org/officeDocument/2006/relationships/hyperlink" Target="https://db-engines.com/en/ranking/time+series+dbms" TargetMode="External"/><Relationship Id="rId2" Type="http://schemas.openxmlformats.org/officeDocument/2006/relationships/hyperlink" Target="https://www.influxdata.com/time-series-database/" TargetMode="External"/><Relationship Id="rId1" Type="http://schemas.openxmlformats.org/officeDocument/2006/relationships/hyperlink" Target="https://zhuanlan.zhihu.com/p/11556789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hyperlink" Target="https://db-engines.com/en/ranking/time+series+dbm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docs.influxdata.com/influxdb/v2.1/reference/key-concepts/data-elements/#measurement" TargetMode="External"/><Relationship Id="rId2" Type="http://schemas.openxmlformats.org/officeDocument/2006/relationships/hyperlink" Target="https://docs.influxdata.com/influxdb/v2.1/reference/glossary/#rfc3339-timestamp" TargetMode="External"/><Relationship Id="rId1" Type="http://schemas.openxmlformats.org/officeDocument/2006/relationships/hyperlink" Target="https://docs.influxdata.com/influxdb/v2.1/reference/key-concepts/data-elements/#timestam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21</a:t>
            </a:r>
            <a:br>
              <a:rPr lang="en-US" altLang="zh-CN" sz="2400" dirty="0"/>
            </a:br>
            <a:r>
              <a:rPr lang="en-US" altLang="zh-CN" sz="2400" dirty="0"/>
              <a:t>Timeseries</a:t>
            </a:r>
            <a:r>
              <a:rPr lang="zh-CN" altLang="en-US" sz="2400" dirty="0"/>
              <a:t> </a:t>
            </a:r>
            <a:r>
              <a:rPr lang="en-US" altLang="zh-CN" sz="2400" dirty="0"/>
              <a:t>Database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幼圆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  <a:endParaRPr lang="en-US" altLang="zh-CN" i="1" dirty="0"/>
          </a:p>
          <a:p>
            <a:r>
              <a:rPr lang="en-US" altLang="zh-CN" dirty="0"/>
              <a:t>Shanghai Jiao Tong University</a:t>
            </a:r>
            <a:endParaRPr lang="en-US" altLang="zh-CN" dirty="0"/>
          </a:p>
          <a:p>
            <a:r>
              <a:rPr lang="en-US" altLang="zh-CN" dirty="0"/>
              <a:t>Shanghai, China</a:t>
            </a:r>
            <a:endParaRPr lang="en-US" altLang="zh-CN" dirty="0"/>
          </a:p>
          <a:p>
            <a:r>
              <a:rPr lang="en-US" altLang="zh-CN" u="sng" dirty="0">
                <a:hlinkClick r:id="rId1"/>
              </a:rPr>
              <a:t>http://reins.se.sjtu.edu.cn/~chenhp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Fields</a:t>
            </a:r>
            <a:endParaRPr lang="en-US" altLang="zh-CN" dirty="0"/>
          </a:p>
          <a:p>
            <a:pPr lvl="1"/>
            <a:r>
              <a:rPr lang="en-US" altLang="zh-CN" dirty="0"/>
              <a:t>A field includes a field key stored in the </a:t>
            </a:r>
            <a:r>
              <a:rPr lang="en-US" altLang="zh-CN" dirty="0">
                <a:solidFill>
                  <a:srgbClr val="FF0000"/>
                </a:solidFill>
              </a:rPr>
              <a:t>_field </a:t>
            </a:r>
            <a:r>
              <a:rPr lang="en-US" altLang="zh-CN" dirty="0"/>
              <a:t>column and a field value stored in the </a:t>
            </a:r>
            <a:r>
              <a:rPr lang="en-US" altLang="zh-CN" dirty="0">
                <a:solidFill>
                  <a:srgbClr val="FF0000"/>
                </a:solidFill>
              </a:rPr>
              <a:t>_value </a:t>
            </a:r>
            <a:r>
              <a:rPr lang="en-US" altLang="zh-CN" dirty="0"/>
              <a:t>column.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Field key</a:t>
            </a:r>
            <a:endParaRPr lang="en-US" altLang="zh-CN" dirty="0"/>
          </a:p>
          <a:p>
            <a:pPr lvl="1"/>
            <a:r>
              <a:rPr lang="en-US" altLang="zh-CN" dirty="0"/>
              <a:t>A field key is a string that represents the name of the field. 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Field value</a:t>
            </a:r>
            <a:endParaRPr lang="en-US" altLang="zh-CN" dirty="0"/>
          </a:p>
          <a:p>
            <a:pPr lvl="1"/>
            <a:r>
              <a:rPr lang="en-US" altLang="zh-CN" dirty="0"/>
              <a:t>A field value represents the value of an associated field. </a:t>
            </a:r>
            <a:endParaRPr lang="en-US" altLang="zh-CN" dirty="0"/>
          </a:p>
          <a:p>
            <a:pPr lvl="1"/>
            <a:r>
              <a:rPr lang="en-US" altLang="zh-CN" dirty="0"/>
              <a:t>Field values can be strings, floats, integers, or </a:t>
            </a:r>
            <a:r>
              <a:rPr lang="en-US" altLang="zh-CN" dirty="0" err="1"/>
              <a:t>booleans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Field set</a:t>
            </a:r>
            <a:endParaRPr lang="en-US" altLang="zh-CN" dirty="0"/>
          </a:p>
          <a:p>
            <a:pPr lvl="1"/>
            <a:r>
              <a:rPr lang="en-US" altLang="zh-CN" dirty="0"/>
              <a:t>A field set is a collection of field key-value pairs associated with a timestamp. The sample data includes the following field sets: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50" y="3841413"/>
            <a:ext cx="5295900" cy="130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Tags</a:t>
            </a:r>
            <a:endParaRPr lang="en-US" altLang="zh-CN" dirty="0"/>
          </a:p>
          <a:p>
            <a:pPr lvl="1"/>
            <a:r>
              <a:rPr lang="en-US" altLang="zh-CN" dirty="0"/>
              <a:t>Tags include tag keys and tag values that are stored as strings and metadata.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Tag key</a:t>
            </a:r>
            <a:endParaRPr lang="en-US" altLang="zh-CN" dirty="0"/>
          </a:p>
          <a:p>
            <a:pPr lvl="1"/>
            <a:r>
              <a:rPr lang="en-US" altLang="zh-CN" dirty="0"/>
              <a:t>The tag keys in the sample data are location and scientist.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Tag value</a:t>
            </a:r>
            <a:endParaRPr lang="en-US" altLang="zh-CN" dirty="0"/>
          </a:p>
          <a:p>
            <a:pPr lvl="1"/>
            <a:r>
              <a:rPr lang="en-US" altLang="zh-CN" dirty="0"/>
              <a:t>The tag key location has two tag values: </a:t>
            </a:r>
            <a:r>
              <a:rPr lang="en-US" altLang="zh-CN" dirty="0" err="1"/>
              <a:t>klamath</a:t>
            </a:r>
            <a:r>
              <a:rPr lang="en-US" altLang="zh-CN" dirty="0"/>
              <a:t> and </a:t>
            </a:r>
            <a:r>
              <a:rPr lang="en-US" altLang="zh-CN" dirty="0" err="1"/>
              <a:t>portland</a:t>
            </a:r>
            <a:r>
              <a:rPr lang="en-US" altLang="zh-CN" dirty="0"/>
              <a:t>. The tag key scientist also has two tag values: </a:t>
            </a:r>
            <a:r>
              <a:rPr lang="en-US" altLang="zh-CN" dirty="0" err="1"/>
              <a:t>anderson</a:t>
            </a:r>
            <a:r>
              <a:rPr lang="en-US" altLang="zh-CN" dirty="0"/>
              <a:t> and </a:t>
            </a:r>
            <a:r>
              <a:rPr lang="en-US" altLang="zh-CN" dirty="0" err="1"/>
              <a:t>mullen</a:t>
            </a:r>
            <a:r>
              <a:rPr lang="en-US" altLang="zh-CN" i="1" dirty="0"/>
              <a:t>.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Tag set</a:t>
            </a:r>
            <a:endParaRPr lang="en-US" altLang="zh-CN" dirty="0"/>
          </a:p>
          <a:p>
            <a:pPr lvl="1"/>
            <a:r>
              <a:rPr lang="en-US" altLang="zh-CN" dirty="0"/>
              <a:t>The collection of tag key-value pairs make up a tag set. The sample data includes the following four tag sets: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192" y="3797300"/>
            <a:ext cx="5181600" cy="134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Fields aren’t indexed:</a:t>
            </a:r>
            <a:r>
              <a:rPr lang="en-US" altLang="zh-CN" dirty="0"/>
              <a:t> </a:t>
            </a:r>
            <a:endParaRPr lang="en-US" altLang="zh-CN" dirty="0"/>
          </a:p>
          <a:p>
            <a:pPr lvl="1"/>
            <a:r>
              <a:rPr lang="en-US" altLang="zh-CN" dirty="0"/>
              <a:t>Fields are required in </a:t>
            </a:r>
            <a:r>
              <a:rPr lang="en-US" altLang="zh-CN" dirty="0" err="1"/>
              <a:t>InfluxDB</a:t>
            </a:r>
            <a:r>
              <a:rPr lang="en-US" altLang="zh-CN" dirty="0"/>
              <a:t> data and are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indexed. </a:t>
            </a:r>
            <a:endParaRPr lang="en-US" altLang="zh-CN" dirty="0"/>
          </a:p>
          <a:p>
            <a:pPr lvl="1"/>
            <a:r>
              <a:rPr lang="en-US" altLang="zh-CN" dirty="0"/>
              <a:t>Queries that filter field values must </a:t>
            </a:r>
            <a:r>
              <a:rPr lang="en-US" altLang="zh-CN" dirty="0">
                <a:solidFill>
                  <a:srgbClr val="FF0000"/>
                </a:solidFill>
              </a:rPr>
              <a:t>scan all field values </a:t>
            </a:r>
            <a:r>
              <a:rPr lang="en-US" altLang="zh-CN" dirty="0"/>
              <a:t>to match query conditions. </a:t>
            </a:r>
            <a:endParaRPr lang="en-US" altLang="zh-CN" dirty="0"/>
          </a:p>
          <a:p>
            <a:pPr lvl="1"/>
            <a:r>
              <a:rPr lang="en-US" altLang="zh-CN" dirty="0"/>
              <a:t>As a result, queries on tags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en-US" altLang="zh-CN" dirty="0"/>
              <a:t> are more performant than queries on fields. 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Store commonly queried metadata in tags.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/>
          </a:p>
          <a:p>
            <a:r>
              <a:rPr lang="en-US" altLang="zh-CN" b="1" dirty="0"/>
              <a:t>Tags are indexed:</a:t>
            </a:r>
            <a:r>
              <a:rPr lang="en-US" altLang="zh-CN" dirty="0"/>
              <a:t> </a:t>
            </a:r>
            <a:endParaRPr lang="en-US" altLang="zh-CN" dirty="0"/>
          </a:p>
          <a:p>
            <a:pPr lvl="1"/>
            <a:r>
              <a:rPr lang="en-US" altLang="zh-CN" dirty="0"/>
              <a:t>Tags are </a:t>
            </a:r>
            <a:r>
              <a:rPr lang="en-US" altLang="zh-CN" dirty="0">
                <a:solidFill>
                  <a:srgbClr val="FF0000"/>
                </a:solidFill>
              </a:rPr>
              <a:t>optional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You </a:t>
            </a:r>
            <a:r>
              <a:rPr lang="en-US" altLang="zh-CN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need tags in your data structure, but it’s typically a good idea to include tags. </a:t>
            </a:r>
            <a:endParaRPr lang="en-US" altLang="zh-CN" dirty="0"/>
          </a:p>
          <a:p>
            <a:pPr lvl="1"/>
            <a:r>
              <a:rPr lang="en-US" altLang="zh-CN" dirty="0"/>
              <a:t>Because tags are indexed, queries on tags are </a:t>
            </a:r>
            <a:r>
              <a:rPr lang="en-US" altLang="zh-CN" dirty="0">
                <a:solidFill>
                  <a:srgbClr val="FF0000"/>
                </a:solidFill>
              </a:rPr>
              <a:t>faster</a:t>
            </a:r>
            <a:r>
              <a:rPr lang="en-US" altLang="zh-CN" dirty="0"/>
              <a:t> than queries on fields. </a:t>
            </a:r>
            <a:endParaRPr lang="en-US" altLang="zh-CN" dirty="0"/>
          </a:p>
          <a:p>
            <a:pPr lvl="1"/>
            <a:r>
              <a:rPr lang="en-US" altLang="zh-CN" dirty="0"/>
              <a:t>This makes tags ideal for storing commonly-queried metadata.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Why your schema matters</a:t>
            </a:r>
            <a:endParaRPr lang="en-US" altLang="zh-CN" i="1" dirty="0"/>
          </a:p>
          <a:p>
            <a:pPr lvl="1"/>
            <a:r>
              <a:rPr lang="en-US" altLang="zh-CN" dirty="0"/>
              <a:t>If most of your queries focus on values in the fields, for example, a query to find when 23 bees were counted:</a:t>
            </a:r>
            <a:endParaRPr lang="en-US" altLang="zh-CN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scans every field value in the dataset for bees before the query returns a response.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1806013"/>
            <a:ext cx="7704856" cy="1009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Why your schema matters</a:t>
            </a:r>
            <a:endParaRPr lang="en-US" altLang="zh-CN" i="1" dirty="0"/>
          </a:p>
          <a:p>
            <a:pPr lvl="1"/>
            <a:r>
              <a:rPr lang="en-US" altLang="zh-CN" dirty="0"/>
              <a:t>If our sample census data grew to millions of rows, to optimize your query, you could rearrange your </a:t>
            </a:r>
            <a:r>
              <a:rPr lang="en-US" altLang="zh-CN" dirty="0">
                <a:hlinkClick r:id="rId1"/>
              </a:rPr>
              <a:t>schema</a:t>
            </a:r>
            <a:r>
              <a:rPr lang="en-US" altLang="zh-CN" dirty="0"/>
              <a:t> so the fields (bees and ants) becomes tags and the tags (location and scientist) become fields: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04085"/>
            <a:ext cx="4320480" cy="3439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Bucket schema</a:t>
            </a:r>
            <a:endParaRPr lang="en-US" altLang="zh-CN" dirty="0"/>
          </a:p>
          <a:p>
            <a:pPr lvl="1"/>
            <a:r>
              <a:rPr lang="en-US" altLang="zh-CN" dirty="0"/>
              <a:t>In </a:t>
            </a:r>
            <a:r>
              <a:rPr lang="en-US" altLang="zh-CN" dirty="0" err="1"/>
              <a:t>InfluxDB</a:t>
            </a:r>
            <a:r>
              <a:rPr lang="en-US" altLang="zh-CN" dirty="0"/>
              <a:t> Cloud, a bucket with the explicit schema-type requires an explicit schema for each measurement. Measurements contain tags, fields, and timestamps. An explicit schema constrains the shape of data that can be written to that measurement.</a:t>
            </a:r>
            <a:endParaRPr lang="en-US" altLang="zh-CN" dirty="0"/>
          </a:p>
          <a:p>
            <a:pPr lvl="1"/>
            <a:r>
              <a:rPr lang="en-US" altLang="zh-CN" dirty="0"/>
              <a:t>The following schema constrains census data: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305" y="2244090"/>
            <a:ext cx="3359373" cy="289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Series</a:t>
            </a:r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>
                <a:solidFill>
                  <a:srgbClr val="FF0000"/>
                </a:solidFill>
              </a:rPr>
              <a:t>series key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a collection of points </a:t>
            </a:r>
            <a:r>
              <a:rPr lang="en-US" altLang="zh-CN" dirty="0"/>
              <a:t>that share </a:t>
            </a:r>
            <a:r>
              <a:rPr lang="en-US" altLang="zh-CN" dirty="0">
                <a:solidFill>
                  <a:srgbClr val="FF0000"/>
                </a:solidFill>
              </a:rPr>
              <a:t>a measurement, tag set, and field key</a:t>
            </a:r>
            <a:r>
              <a:rPr lang="en-US" altLang="zh-CN" dirty="0"/>
              <a:t>. For example, the </a:t>
            </a:r>
            <a:r>
              <a:rPr lang="en-US" altLang="zh-CN" dirty="0">
                <a:hlinkClick r:id="rId2"/>
              </a:rPr>
              <a:t>sample data</a:t>
            </a:r>
            <a:r>
              <a:rPr lang="en-US" altLang="zh-CN" dirty="0"/>
              <a:t> includes two unique series keys: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>
                <a:solidFill>
                  <a:srgbClr val="FF0000"/>
                </a:solidFill>
              </a:rPr>
              <a:t>series</a:t>
            </a:r>
            <a:r>
              <a:rPr lang="en-US" altLang="zh-CN" dirty="0"/>
              <a:t> includes timestamps and field values for a given series key. From the sample data, here’s a </a:t>
            </a:r>
            <a:r>
              <a:rPr lang="en-US" altLang="zh-CN" b="1" dirty="0"/>
              <a:t>series key</a:t>
            </a:r>
            <a:r>
              <a:rPr lang="zh-CN" altLang="en-US" b="1" dirty="0"/>
              <a:t> </a:t>
            </a:r>
            <a:r>
              <a:rPr lang="en-US" altLang="zh-CN" dirty="0"/>
              <a:t>and the corresponding </a:t>
            </a:r>
            <a:r>
              <a:rPr lang="en-US" altLang="zh-CN" b="1" dirty="0"/>
              <a:t>series</a:t>
            </a:r>
            <a:r>
              <a:rPr lang="en-US" altLang="zh-CN" dirty="0"/>
              <a:t>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430" y="1635646"/>
            <a:ext cx="4889140" cy="13920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839" y="3649657"/>
            <a:ext cx="4028306" cy="1190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Point</a:t>
            </a:r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/>
              <a:t>point</a:t>
            </a:r>
            <a:r>
              <a:rPr lang="en-US" altLang="zh-CN" dirty="0"/>
              <a:t> includes the series key, a field value, and a timestamp. For example, a single point from the </a:t>
            </a:r>
            <a:r>
              <a:rPr lang="en-US" altLang="zh-CN" dirty="0">
                <a:hlinkClick r:id="rId2"/>
              </a:rPr>
              <a:t>sample data</a:t>
            </a:r>
            <a:r>
              <a:rPr lang="en-US" altLang="zh-CN" dirty="0"/>
              <a:t> looks like this:</a:t>
            </a:r>
            <a:endParaRPr lang="en-US" altLang="zh-CN" dirty="0"/>
          </a:p>
          <a:p>
            <a:endParaRPr lang="en-US" altLang="zh-CN" dirty="0">
              <a:hlinkClick r:id="rId3"/>
            </a:endParaRP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Bucket</a:t>
            </a:r>
            <a:endParaRPr lang="en-US" altLang="zh-CN" dirty="0"/>
          </a:p>
          <a:p>
            <a:pPr lvl="1"/>
            <a:r>
              <a:rPr lang="en-US" altLang="zh-CN" dirty="0"/>
              <a:t>All </a:t>
            </a:r>
            <a:r>
              <a:rPr lang="en-US" altLang="zh-CN" dirty="0" err="1"/>
              <a:t>InfluxDB</a:t>
            </a:r>
            <a:r>
              <a:rPr lang="en-US" altLang="zh-CN" dirty="0"/>
              <a:t> data is stored in a bucket. A </a:t>
            </a:r>
            <a:r>
              <a:rPr lang="en-US" altLang="zh-CN" b="1" dirty="0"/>
              <a:t>bucket</a:t>
            </a:r>
            <a:r>
              <a:rPr lang="en-US" altLang="zh-CN" dirty="0"/>
              <a:t> combines the concept of </a:t>
            </a:r>
            <a:r>
              <a:rPr lang="en-US" altLang="zh-CN" dirty="0">
                <a:solidFill>
                  <a:srgbClr val="FF0000"/>
                </a:solidFill>
              </a:rPr>
              <a:t>a database and a retention period</a:t>
            </a:r>
            <a:r>
              <a:rPr lang="en-US" altLang="zh-CN" dirty="0"/>
              <a:t> (the duration of time that each data point persists). A bucket belongs to an organization.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hlinkClick r:id="rId4"/>
              </a:rPr>
              <a:t>Organization</a:t>
            </a:r>
            <a:endParaRPr lang="en-US" altLang="zh-CN" dirty="0"/>
          </a:p>
          <a:p>
            <a:pPr lvl="1"/>
            <a:r>
              <a:rPr lang="en-US" altLang="zh-CN" dirty="0"/>
              <a:t>An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b="1" dirty="0"/>
              <a:t>organization</a:t>
            </a:r>
            <a:r>
              <a:rPr lang="en-US" altLang="zh-CN" dirty="0"/>
              <a:t> is a </a:t>
            </a:r>
            <a:r>
              <a:rPr lang="en-US" altLang="zh-CN" dirty="0">
                <a:solidFill>
                  <a:srgbClr val="FF0000"/>
                </a:solidFill>
              </a:rPr>
              <a:t>workspace</a:t>
            </a:r>
            <a:r>
              <a:rPr lang="en-US" altLang="zh-CN" dirty="0"/>
              <a:t> for a group of </a:t>
            </a:r>
            <a:r>
              <a:rPr lang="en-US" altLang="zh-CN" dirty="0">
                <a:hlinkClick r:id="rId5"/>
              </a:rPr>
              <a:t>users</a:t>
            </a:r>
            <a:r>
              <a:rPr lang="en-US" altLang="zh-CN" dirty="0"/>
              <a:t>. All </a:t>
            </a:r>
            <a:r>
              <a:rPr lang="en-US" altLang="zh-CN" dirty="0">
                <a:hlinkClick r:id="rId6"/>
              </a:rPr>
              <a:t>dashboards</a:t>
            </a:r>
            <a:r>
              <a:rPr lang="en-US" altLang="zh-CN" dirty="0"/>
              <a:t>, </a:t>
            </a:r>
            <a:r>
              <a:rPr lang="en-US" altLang="zh-CN" dirty="0">
                <a:hlinkClick r:id="rId7"/>
              </a:rPr>
              <a:t>tasks</a:t>
            </a:r>
            <a:r>
              <a:rPr lang="en-US" altLang="zh-CN" dirty="0"/>
              <a:t>, buckets, and users belong to an organization.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76" y="1779662"/>
            <a:ext cx="5930900" cy="25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InfluxDB</a:t>
            </a:r>
            <a:r>
              <a:rPr lang="en-US" altLang="zh-CN" dirty="0"/>
              <a:t> implements optimal design principles for time series data. </a:t>
            </a:r>
            <a:endParaRPr lang="en-US" altLang="zh-CN" dirty="0"/>
          </a:p>
          <a:p>
            <a:pPr lvl="1"/>
            <a:r>
              <a:rPr lang="en-US" altLang="zh-CN" dirty="0"/>
              <a:t>Some of these design principles may have associated tradeoffs in performance.</a:t>
            </a:r>
            <a:endParaRPr lang="en-US" altLang="zh-CN" dirty="0"/>
          </a:p>
          <a:p>
            <a:endParaRPr lang="en-US" altLang="zh-CN" dirty="0">
              <a:hlinkClick r:id="rId1"/>
            </a:endParaRPr>
          </a:p>
          <a:p>
            <a:r>
              <a:rPr lang="en-US" altLang="zh-CN" dirty="0">
                <a:hlinkClick r:id="rId1"/>
              </a:rPr>
              <a:t>Time-ordered data</a:t>
            </a:r>
            <a:endParaRPr lang="en-US" altLang="zh-CN" dirty="0"/>
          </a:p>
          <a:p>
            <a:pPr lvl="1"/>
            <a:r>
              <a:rPr lang="en-US" altLang="zh-CN" dirty="0"/>
              <a:t>To improve performance, data is written in </a:t>
            </a:r>
            <a:r>
              <a:rPr lang="en-US" altLang="zh-CN" dirty="0">
                <a:solidFill>
                  <a:srgbClr val="FF0000"/>
                </a:solidFill>
              </a:rPr>
              <a:t>time-ascending order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Strict update and delete permissions</a:t>
            </a:r>
            <a:endParaRPr lang="en-US" altLang="zh-CN" dirty="0"/>
          </a:p>
          <a:p>
            <a:pPr lvl="1"/>
            <a:r>
              <a:rPr lang="en-US" altLang="zh-CN" dirty="0"/>
              <a:t>To increase query and write performance, </a:t>
            </a:r>
            <a:r>
              <a:rPr lang="en-US" altLang="zh-CN" dirty="0" err="1"/>
              <a:t>InfluxDB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tightly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restricts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delete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permissions.</a:t>
            </a:r>
            <a:r>
              <a:rPr lang="en-US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Time series data is </a:t>
            </a:r>
            <a:r>
              <a:rPr lang="en-US" altLang="zh-CN" dirty="0">
                <a:solidFill>
                  <a:srgbClr val="FF0000"/>
                </a:solidFill>
              </a:rPr>
              <a:t>predominantly new data </a:t>
            </a:r>
            <a:r>
              <a:rPr lang="en-US" altLang="zh-CN" dirty="0"/>
              <a:t>that is never updated. </a:t>
            </a:r>
            <a:endParaRPr lang="en-US" altLang="zh-CN" dirty="0"/>
          </a:p>
          <a:p>
            <a:pPr lvl="1"/>
            <a:r>
              <a:rPr lang="en-US" altLang="zh-CN" dirty="0"/>
              <a:t>Deletes generally only affect data that isn’t being written to, and </a:t>
            </a:r>
            <a:r>
              <a:rPr lang="en-US" altLang="zh-CN" dirty="0">
                <a:solidFill>
                  <a:srgbClr val="FF0000"/>
                </a:solidFill>
              </a:rPr>
              <a:t>contentious updates never occur</a:t>
            </a:r>
            <a:r>
              <a:rPr lang="en-US" altLang="zh-CN" dirty="0"/>
              <a:t>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InfluxDB</a:t>
            </a:r>
            <a:r>
              <a:rPr lang="en-US" altLang="zh-CN" dirty="0"/>
              <a:t> implements optimal design principles for time series data. </a:t>
            </a:r>
            <a:endParaRPr lang="en-US" altLang="zh-CN" dirty="0"/>
          </a:p>
          <a:p>
            <a:pPr lvl="1"/>
            <a:r>
              <a:rPr lang="en-US" altLang="zh-CN" dirty="0"/>
              <a:t>Some of these design principles may have associated tradeoffs in performance.</a:t>
            </a:r>
            <a:endParaRPr lang="en-US" altLang="zh-CN" dirty="0"/>
          </a:p>
          <a:p>
            <a:endParaRPr lang="en-US" altLang="zh-CN" dirty="0">
              <a:hlinkClick r:id="rId1"/>
            </a:endParaRPr>
          </a:p>
          <a:p>
            <a:r>
              <a:rPr lang="en-US" altLang="zh-CN" dirty="0">
                <a:hlinkClick r:id="rId2"/>
              </a:rPr>
              <a:t>Handle read and write queries first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prioritizes read and write requests </a:t>
            </a:r>
            <a:r>
              <a:rPr lang="en-US" altLang="zh-CN" dirty="0">
                <a:solidFill>
                  <a:srgbClr val="FF0000"/>
                </a:solidFill>
              </a:rPr>
              <a:t>over</a:t>
            </a:r>
            <a:r>
              <a:rPr lang="en-US" altLang="zh-CN" dirty="0"/>
              <a:t> strong consistency. 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returns results when a query is executed. </a:t>
            </a:r>
            <a:endParaRPr lang="en-US" altLang="zh-CN" dirty="0"/>
          </a:p>
          <a:p>
            <a:pPr lvl="1"/>
            <a:r>
              <a:rPr lang="en-US" altLang="zh-CN" dirty="0"/>
              <a:t>Any transactions that affect the queried data are processed </a:t>
            </a:r>
            <a:r>
              <a:rPr lang="en-US" altLang="zh-CN" dirty="0">
                <a:solidFill>
                  <a:srgbClr val="FF0000"/>
                </a:solidFill>
              </a:rPr>
              <a:t>subsequently</a:t>
            </a:r>
            <a:r>
              <a:rPr lang="en-US" altLang="zh-CN" dirty="0"/>
              <a:t> to ensure that data is eventually consistent. </a:t>
            </a:r>
            <a:endParaRPr lang="en-US" altLang="zh-CN" dirty="0"/>
          </a:p>
          <a:p>
            <a:pPr lvl="1"/>
            <a:r>
              <a:rPr lang="en-US" altLang="zh-CN" dirty="0"/>
              <a:t>Therefore, if the ingest rate is high (multiple writes per </a:t>
            </a:r>
            <a:r>
              <a:rPr lang="en-US" altLang="zh-CN" dirty="0" err="1"/>
              <a:t>ms</a:t>
            </a:r>
            <a:r>
              <a:rPr lang="en-US" altLang="zh-CN" dirty="0"/>
              <a:t>), query results may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include the most recent data.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Schemaless design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uses a </a:t>
            </a:r>
            <a:r>
              <a:rPr lang="en-US" altLang="zh-CN" dirty="0" err="1">
                <a:solidFill>
                  <a:srgbClr val="FF0000"/>
                </a:solidFill>
              </a:rPr>
              <a:t>schemaless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design</a:t>
            </a:r>
            <a:r>
              <a:rPr lang="en-US" altLang="zh-CN" dirty="0"/>
              <a:t> to better manage discontinuous data. </a:t>
            </a:r>
            <a:endParaRPr lang="en-US" altLang="zh-CN" dirty="0"/>
          </a:p>
          <a:p>
            <a:pPr lvl="1"/>
            <a:r>
              <a:rPr lang="en-US" altLang="zh-CN" dirty="0"/>
              <a:t>Time series data are often </a:t>
            </a:r>
            <a:r>
              <a:rPr lang="en-US" altLang="zh-CN" dirty="0">
                <a:solidFill>
                  <a:srgbClr val="FF0000"/>
                </a:solidFill>
              </a:rPr>
              <a:t>ephemeral</a:t>
            </a:r>
            <a:r>
              <a:rPr lang="en-US" altLang="zh-CN" dirty="0"/>
              <a:t>, meaning the data appears for a few hours and then goes away. For example, a new host that gets started and reports for a while and then gets shut down.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等线" panose="02010600030101010101" pitchFamily="2" charset="-122"/>
              </a:rPr>
              <a:t>Contents</a:t>
            </a:r>
            <a:endParaRPr lang="en-US" altLang="zh-CN" sz="2400" dirty="0">
              <a:ea typeface="等线" panose="02010600030101010101" pitchFamily="2" charset="-122"/>
            </a:endParaRPr>
          </a:p>
          <a:p>
            <a:pPr lvl="1"/>
            <a:r>
              <a:rPr lang="zh-CN" altLang="en-US" sz="1800" dirty="0">
                <a:ea typeface="等线" panose="02010600030101010101" pitchFamily="2" charset="-122"/>
              </a:rPr>
              <a:t>时序数据库 </a:t>
            </a:r>
            <a:endParaRPr lang="en-US" altLang="zh-CN" sz="1800" dirty="0">
              <a:ea typeface="等线" panose="02010600030101010101" pitchFamily="2" charset="-122"/>
            </a:endParaRPr>
          </a:p>
          <a:p>
            <a:pPr lvl="1"/>
            <a:r>
              <a:rPr lang="en-US" altLang="zh-CN" sz="2100" dirty="0" err="1">
                <a:ea typeface="等线" panose="02010600030101010101" pitchFamily="2" charset="-122"/>
              </a:rPr>
              <a:t>InfluxDB</a:t>
            </a:r>
            <a:r>
              <a:rPr lang="zh-CN" altLang="en-US" sz="2100" dirty="0">
                <a:ea typeface="等线" panose="02010600030101010101" pitchFamily="2" charset="-122"/>
              </a:rPr>
              <a:t> </a:t>
            </a:r>
            <a:r>
              <a:rPr lang="en-US" altLang="zh-CN" sz="2100" dirty="0">
                <a:ea typeface="等线" panose="02010600030101010101" pitchFamily="2" charset="-122"/>
              </a:rPr>
              <a:t>Key</a:t>
            </a:r>
            <a:r>
              <a:rPr lang="zh-CN" altLang="en-US" sz="2100" dirty="0">
                <a:ea typeface="等线" panose="02010600030101010101" pitchFamily="2" charset="-122"/>
              </a:rPr>
              <a:t> </a:t>
            </a:r>
            <a:r>
              <a:rPr lang="en-US" altLang="zh-CN" sz="2100" dirty="0">
                <a:ea typeface="等线" panose="02010600030101010101" pitchFamily="2" charset="-122"/>
              </a:rPr>
              <a:t>Concepts</a:t>
            </a:r>
            <a:endParaRPr lang="en-US" altLang="zh-CN" sz="2100" dirty="0">
              <a:ea typeface="等线" panose="02010600030101010101" pitchFamily="2" charset="-122"/>
            </a:endParaRPr>
          </a:p>
          <a:p>
            <a:pPr lvl="1"/>
            <a:r>
              <a:rPr lang="en-US" altLang="zh-CN" sz="2100" dirty="0" err="1">
                <a:ea typeface="等线" panose="02010600030101010101" pitchFamily="2" charset="-122"/>
              </a:rPr>
              <a:t>InfluxDB</a:t>
            </a:r>
            <a:r>
              <a:rPr lang="zh-CN" altLang="en-US" sz="2100" dirty="0">
                <a:ea typeface="等线" panose="02010600030101010101" pitchFamily="2" charset="-122"/>
              </a:rPr>
              <a:t> </a:t>
            </a:r>
            <a:r>
              <a:rPr lang="en-US" altLang="zh-CN" sz="2100" dirty="0">
                <a:ea typeface="等线" panose="02010600030101010101" pitchFamily="2" charset="-122"/>
              </a:rPr>
              <a:t>Internals</a:t>
            </a:r>
            <a:endParaRPr lang="en-US" altLang="zh-CN" sz="2100" dirty="0">
              <a:ea typeface="等线" panose="02010600030101010101" pitchFamily="2" charset="-122"/>
            </a:endParaRPr>
          </a:p>
          <a:p>
            <a:pPr lvl="1"/>
            <a:r>
              <a:rPr lang="en-US" altLang="zh-CN" sz="2100" dirty="0" err="1">
                <a:ea typeface="等线" panose="02010600030101010101" pitchFamily="2" charset="-122"/>
              </a:rPr>
              <a:t>InfluxDB</a:t>
            </a:r>
            <a:r>
              <a:rPr lang="zh-CN" altLang="en-US" sz="2100" dirty="0">
                <a:ea typeface="等线" panose="02010600030101010101" pitchFamily="2" charset="-122"/>
              </a:rPr>
              <a:t> </a:t>
            </a:r>
            <a:r>
              <a:rPr lang="en-US" altLang="zh-CN" sz="2100" dirty="0" err="1">
                <a:ea typeface="等线" panose="02010600030101010101" pitchFamily="2" charset="-122"/>
              </a:rPr>
              <a:t>Getstarted</a:t>
            </a:r>
            <a:endParaRPr lang="en-US" altLang="zh-CN" sz="2100" dirty="0">
              <a:ea typeface="等线" panose="02010600030101010101" pitchFamily="2" charset="-122"/>
            </a:endParaRPr>
          </a:p>
          <a:p>
            <a:pPr lvl="1"/>
            <a:endParaRPr lang="en-US" altLang="zh-CN" sz="2100" dirty="0">
              <a:ea typeface="等线" panose="02010600030101010101" pitchFamily="2" charset="-122"/>
            </a:endParaRPr>
          </a:p>
          <a:p>
            <a:r>
              <a:rPr lang="en-US" altLang="zh-CN" sz="2400" dirty="0">
                <a:ea typeface="等线" panose="02010600030101010101" pitchFamily="2" charset="-122"/>
              </a:rPr>
              <a:t>Objectives</a:t>
            </a:r>
            <a:endParaRPr lang="en-US" altLang="zh-CN" sz="2400" dirty="0">
              <a:ea typeface="等线" panose="02010600030101010101" pitchFamily="2" charset="-122"/>
            </a:endParaRPr>
          </a:p>
          <a:p>
            <a:pPr lvl="1"/>
            <a:r>
              <a:rPr lang="zh-CN" altLang="en-US" sz="1800" dirty="0">
                <a:ea typeface="等线" panose="02010600030101010101" pitchFamily="2" charset="-122"/>
              </a:rPr>
              <a:t>能够根据数据特性和数据访问模式，识别适合时序数据库存储的数据，设计并实现其在时序数据库中的存储和访问方案</a:t>
            </a:r>
            <a:endParaRPr lang="en-US" altLang="zh-CN" sz="1800" dirty="0">
              <a:ea typeface="等线" panose="02010600030101010101" pitchFamily="2" charset="-122"/>
            </a:endParaRPr>
          </a:p>
          <a:p>
            <a:pPr lvl="1"/>
            <a:endParaRPr lang="en-US" altLang="zh-CN" sz="1800" dirty="0">
              <a:ea typeface="等线" panose="02010600030101010101" pitchFamily="2" charset="-122"/>
            </a:endParaRPr>
          </a:p>
          <a:p>
            <a:pPr lvl="1"/>
            <a:endParaRPr lang="en-US" altLang="zh-CN" sz="1800" dirty="0">
              <a:ea typeface="等线" panose="02010600030101010101" pitchFamily="2" charset="-122"/>
            </a:endParaRPr>
          </a:p>
          <a:p>
            <a:endParaRPr lang="zh-CN" altLang="en-US" dirty="0"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7568" y="813887"/>
            <a:ext cx="2019300" cy="5969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47568" y="1367006"/>
            <a:ext cx="288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https://www.influxdata.com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InfluxDB</a:t>
            </a:r>
            <a:r>
              <a:rPr lang="en-US" altLang="zh-CN" dirty="0"/>
              <a:t> implements optimal design principles for time series data. </a:t>
            </a:r>
            <a:endParaRPr lang="en-US" altLang="zh-CN" dirty="0"/>
          </a:p>
          <a:p>
            <a:pPr lvl="1"/>
            <a:r>
              <a:rPr lang="en-US" altLang="zh-CN" dirty="0"/>
              <a:t>Some of these design principles may have associated tradeoffs in performance.</a:t>
            </a:r>
            <a:endParaRPr lang="en-US" altLang="zh-CN" dirty="0"/>
          </a:p>
          <a:p>
            <a:endParaRPr lang="en-US" altLang="zh-CN" dirty="0">
              <a:hlinkClick r:id="rId1"/>
            </a:endParaRPr>
          </a:p>
          <a:p>
            <a:r>
              <a:rPr lang="en-US" altLang="zh-CN" dirty="0">
                <a:hlinkClick r:id="rId2"/>
              </a:rPr>
              <a:t>Datasets over individual points</a:t>
            </a:r>
            <a:endParaRPr lang="en-US" altLang="zh-CN" dirty="0"/>
          </a:p>
          <a:p>
            <a:pPr lvl="1"/>
            <a:r>
              <a:rPr lang="en-US" altLang="zh-CN" dirty="0"/>
              <a:t>Because the data set is more important than an individual point, </a:t>
            </a:r>
            <a:r>
              <a:rPr lang="en-US" altLang="zh-CN" dirty="0" err="1"/>
              <a:t>InfluxDB</a:t>
            </a:r>
            <a:r>
              <a:rPr lang="en-US" altLang="zh-CN" dirty="0"/>
              <a:t> implements powerful tools to aggregate data and handle large data sets. </a:t>
            </a:r>
            <a:endParaRPr lang="en-US" altLang="zh-CN" dirty="0"/>
          </a:p>
          <a:p>
            <a:pPr lvl="1"/>
            <a:r>
              <a:rPr lang="en-US" altLang="zh-CN" dirty="0"/>
              <a:t>Points are differentiated by timestamp and series, so </a:t>
            </a:r>
            <a:r>
              <a:rPr lang="en-US" altLang="zh-CN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have IDs in the traditional sense.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Duplicate data</a:t>
            </a:r>
            <a:endParaRPr lang="en-US" altLang="zh-CN" dirty="0"/>
          </a:p>
          <a:p>
            <a:pPr lvl="1"/>
            <a:r>
              <a:rPr lang="en-US" altLang="zh-CN" dirty="0"/>
              <a:t>To simplify conflict resolution and increase write performance, </a:t>
            </a:r>
            <a:r>
              <a:rPr lang="en-US" altLang="zh-CN" dirty="0" err="1"/>
              <a:t>InfluxDB</a:t>
            </a:r>
            <a:r>
              <a:rPr lang="en-US" altLang="zh-CN" dirty="0"/>
              <a:t> assumes </a:t>
            </a:r>
            <a:r>
              <a:rPr lang="en-US" altLang="zh-CN" dirty="0">
                <a:solidFill>
                  <a:srgbClr val="FF0000"/>
                </a:solidFill>
              </a:rPr>
              <a:t>data sent multiple times is duplicate data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Identical points aren’t stored twice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If a new field value is submitted for a point, </a:t>
            </a:r>
            <a:r>
              <a:rPr lang="en-US" altLang="zh-CN" dirty="0" err="1"/>
              <a:t>InfluxDB</a:t>
            </a:r>
            <a:r>
              <a:rPr lang="en-US" altLang="zh-CN" dirty="0"/>
              <a:t> updates the point with the most recent field value. In rare circumstances, data may be overwritten.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InfluxDB</a:t>
            </a:r>
            <a:r>
              <a:rPr lang="en-US" altLang="zh-CN" dirty="0"/>
              <a:t> storage engine ensures that:</a:t>
            </a:r>
            <a:endParaRPr lang="en-US" altLang="zh-CN" dirty="0"/>
          </a:p>
          <a:p>
            <a:pPr lvl="1"/>
            <a:r>
              <a:rPr lang="en-US" altLang="zh-CN" dirty="0"/>
              <a:t>Data is safely written to disk</a:t>
            </a:r>
            <a:endParaRPr lang="en-US" altLang="zh-CN" dirty="0"/>
          </a:p>
          <a:p>
            <a:pPr lvl="1"/>
            <a:r>
              <a:rPr lang="en-US" altLang="zh-CN" dirty="0"/>
              <a:t>Queried data is returned complete and correct</a:t>
            </a:r>
            <a:endParaRPr lang="en-US" altLang="zh-CN" dirty="0"/>
          </a:p>
          <a:p>
            <a:pPr lvl="1"/>
            <a:r>
              <a:rPr lang="en-US" altLang="zh-CN" dirty="0"/>
              <a:t>Data is accurate (first) and performant (second)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The storage engine includes the following components: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Write Ahead Log (WAL)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Cache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Time-Structed Merge Tree (TSM)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Time Series Index (TSI)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Writing data from API to disk</a:t>
            </a:r>
            <a:endParaRPr lang="en-US" altLang="zh-CN" dirty="0"/>
          </a:p>
          <a:p>
            <a:pPr lvl="1"/>
            <a:r>
              <a:rPr lang="en-US" altLang="zh-CN" dirty="0"/>
              <a:t>The storage engine handles data from the point an API write request is received through writing data to the physical disk. </a:t>
            </a:r>
            <a:endParaRPr lang="en-US" altLang="zh-CN" dirty="0"/>
          </a:p>
          <a:p>
            <a:pPr lvl="1"/>
            <a:r>
              <a:rPr lang="en-US" altLang="zh-CN" dirty="0"/>
              <a:t>Data is written to </a:t>
            </a:r>
            <a:r>
              <a:rPr lang="en-US" altLang="zh-CN" dirty="0" err="1"/>
              <a:t>InfluxDB</a:t>
            </a:r>
            <a:r>
              <a:rPr lang="en-US" altLang="zh-CN" dirty="0"/>
              <a:t> using </a:t>
            </a:r>
            <a:r>
              <a:rPr lang="en-US" altLang="zh-CN" dirty="0">
                <a:hlinkClick r:id="rId2"/>
              </a:rPr>
              <a:t>line protocol</a:t>
            </a:r>
            <a:r>
              <a:rPr lang="en-US" altLang="zh-CN" dirty="0"/>
              <a:t> sent via HTTP POST request to the /</a:t>
            </a:r>
            <a:r>
              <a:rPr lang="en-US" altLang="zh-CN" dirty="0" err="1"/>
              <a:t>writeendpoint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Batches of </a:t>
            </a:r>
            <a:r>
              <a:rPr lang="en-US" altLang="zh-CN" dirty="0">
                <a:hlinkClick r:id="rId3"/>
              </a:rPr>
              <a:t>points</a:t>
            </a:r>
            <a:r>
              <a:rPr lang="en-US" altLang="zh-CN" dirty="0"/>
              <a:t> are sent to </a:t>
            </a:r>
            <a:r>
              <a:rPr lang="en-US" altLang="zh-CN" dirty="0" err="1"/>
              <a:t>InfluxDB</a:t>
            </a:r>
            <a:r>
              <a:rPr lang="en-US" altLang="zh-CN" dirty="0"/>
              <a:t>, compressed, and written to a WAL for immediate durability. </a:t>
            </a:r>
            <a:endParaRPr lang="en-US" altLang="zh-CN" dirty="0"/>
          </a:p>
          <a:p>
            <a:pPr lvl="1"/>
            <a:r>
              <a:rPr lang="en-US" altLang="zh-CN" dirty="0"/>
              <a:t>Points are also written to an in-memory cache and become immediately </a:t>
            </a:r>
            <a:r>
              <a:rPr lang="en-US" altLang="zh-CN" dirty="0" err="1"/>
              <a:t>queryable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The in-memory cache is </a:t>
            </a:r>
            <a:r>
              <a:rPr lang="en-US" altLang="zh-CN" dirty="0">
                <a:solidFill>
                  <a:srgbClr val="FF0000"/>
                </a:solidFill>
              </a:rPr>
              <a:t>periodically</a:t>
            </a:r>
            <a:r>
              <a:rPr lang="en-US" altLang="zh-CN" dirty="0"/>
              <a:t> written to disk in the form of </a:t>
            </a:r>
            <a:r>
              <a:rPr lang="en-US" altLang="zh-CN" dirty="0">
                <a:hlinkClick r:id="rId4"/>
              </a:rPr>
              <a:t>TSM</a:t>
            </a:r>
            <a:r>
              <a:rPr lang="en-US" altLang="zh-CN" dirty="0"/>
              <a:t> files.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As TSM files accumulate, the storage engine combines and compacts accumulated them into higher level TSM files.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While points can be sent individually, for efficiency, most applications send points in batches. </a:t>
            </a:r>
            <a:endParaRPr lang="en-US" altLang="zh-CN" dirty="0"/>
          </a:p>
          <a:p>
            <a:pPr lvl="1"/>
            <a:r>
              <a:rPr lang="en-US" altLang="zh-CN" dirty="0"/>
              <a:t>Points in a POST body can be from an arbitrary number of series, measurements, and tag sets. </a:t>
            </a:r>
            <a:endParaRPr lang="en-US" altLang="zh-CN" dirty="0"/>
          </a:p>
          <a:p>
            <a:pPr lvl="1"/>
            <a:r>
              <a:rPr lang="en-US" altLang="zh-CN" dirty="0"/>
              <a:t>Points in a batch do not have to be from the same measurement or </a:t>
            </a:r>
            <a:r>
              <a:rPr lang="en-US" altLang="zh-CN" dirty="0" err="1"/>
              <a:t>tagset</a:t>
            </a:r>
            <a:r>
              <a:rPr lang="en-US" altLang="zh-CN" dirty="0"/>
              <a:t>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Write Ahead Log (WAL)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Write Ahead Log</a:t>
            </a:r>
            <a:r>
              <a:rPr lang="en-US" altLang="zh-CN" dirty="0"/>
              <a:t> (WAL) retains </a:t>
            </a:r>
            <a:r>
              <a:rPr lang="en-US" altLang="zh-CN" dirty="0" err="1"/>
              <a:t>InfluxDB</a:t>
            </a:r>
            <a:r>
              <a:rPr lang="en-US" altLang="zh-CN" dirty="0"/>
              <a:t> data when the storage engine restarts. The WAL ensures data is durable in case of an unexpected failure.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When the storage engine receives a write request, the following steps occur:</a:t>
            </a:r>
            <a:endParaRPr lang="en-US" altLang="zh-CN" dirty="0"/>
          </a:p>
          <a:p>
            <a:pPr lvl="1"/>
            <a:r>
              <a:rPr lang="en-US" altLang="zh-CN" dirty="0"/>
              <a:t>The write request is appended to the end of the WAL file.</a:t>
            </a:r>
            <a:endParaRPr lang="en-US" altLang="zh-CN" dirty="0"/>
          </a:p>
          <a:p>
            <a:pPr lvl="1"/>
            <a:r>
              <a:rPr lang="en-US" altLang="zh-CN" dirty="0"/>
              <a:t>Data is written to disk using </a:t>
            </a:r>
            <a:r>
              <a:rPr lang="en-US" altLang="zh-CN" dirty="0" err="1"/>
              <a:t>fsync</a:t>
            </a:r>
            <a:r>
              <a:rPr lang="en-US" altLang="zh-CN" dirty="0"/>
              <a:t>().</a:t>
            </a:r>
            <a:endParaRPr lang="en-US" altLang="zh-CN" dirty="0"/>
          </a:p>
          <a:p>
            <a:pPr lvl="1"/>
            <a:r>
              <a:rPr lang="en-US" altLang="zh-CN" dirty="0"/>
              <a:t>The in-memory cache is updated.</a:t>
            </a:r>
            <a:endParaRPr lang="en-US" altLang="zh-CN" dirty="0"/>
          </a:p>
          <a:p>
            <a:pPr lvl="1"/>
            <a:r>
              <a:rPr lang="en-US" altLang="zh-CN" dirty="0"/>
              <a:t>When data is successfully written to disk, a response confirms the write request was successful.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Cache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cache</a:t>
            </a:r>
            <a:r>
              <a:rPr lang="en-US" altLang="zh-CN" dirty="0"/>
              <a:t> is an in-memory copy of data points currently stored in the WAL. 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The cache:</a:t>
            </a:r>
            <a:endParaRPr lang="en-US" altLang="zh-CN" dirty="0"/>
          </a:p>
          <a:p>
            <a:pPr lvl="1"/>
            <a:r>
              <a:rPr lang="en-US" altLang="zh-CN" dirty="0"/>
              <a:t>Organizes points by key (measurement, tag set, and unique field) Each field is stored in its own time-ordered range.</a:t>
            </a:r>
            <a:endParaRPr lang="en-US" altLang="zh-CN" dirty="0"/>
          </a:p>
          <a:p>
            <a:pPr lvl="1"/>
            <a:r>
              <a:rPr lang="en-US" altLang="zh-CN" dirty="0"/>
              <a:t>Stores uncompressed data.</a:t>
            </a:r>
            <a:endParaRPr lang="en-US" altLang="zh-CN" dirty="0"/>
          </a:p>
          <a:p>
            <a:pPr lvl="1"/>
            <a:r>
              <a:rPr lang="en-US" altLang="zh-CN" dirty="0"/>
              <a:t>Gets updates from the WAL each time the storage engine restarts. The cache is queried at runtime and merged with the data stored in TSM files.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Time-Structured Merge Tree (TSM)</a:t>
            </a:r>
            <a:endParaRPr lang="en-US" altLang="zh-CN" dirty="0"/>
          </a:p>
          <a:p>
            <a:pPr lvl="1"/>
            <a:r>
              <a:rPr lang="en-US" altLang="zh-CN" dirty="0"/>
              <a:t>To efficiently compact and store data, the storage engine groups field values by series key, and then orders those field values by time. </a:t>
            </a:r>
            <a:endParaRPr lang="en-US" altLang="zh-CN" dirty="0"/>
          </a:p>
          <a:p>
            <a:pPr lvl="1"/>
            <a:r>
              <a:rPr lang="en-US" altLang="zh-CN" dirty="0"/>
              <a:t>The storage engine uses a </a:t>
            </a:r>
            <a:r>
              <a:rPr lang="en-US" altLang="zh-CN" b="1" dirty="0"/>
              <a:t>Time-Structured Merge Tree</a:t>
            </a:r>
            <a:r>
              <a:rPr lang="en-US" altLang="zh-CN" dirty="0"/>
              <a:t> (TSM) data format. 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TSM files store </a:t>
            </a:r>
            <a:r>
              <a:rPr lang="en-US" altLang="zh-CN" dirty="0">
                <a:solidFill>
                  <a:srgbClr val="FF0000"/>
                </a:solidFill>
              </a:rPr>
              <a:t>compressed</a:t>
            </a:r>
            <a:r>
              <a:rPr lang="en-US" altLang="zh-CN" dirty="0"/>
              <a:t> series data in a </a:t>
            </a:r>
            <a:r>
              <a:rPr lang="en-US" altLang="zh-CN" dirty="0">
                <a:solidFill>
                  <a:srgbClr val="FF0000"/>
                </a:solidFill>
              </a:rPr>
              <a:t>columnar</a:t>
            </a:r>
            <a:r>
              <a:rPr lang="en-US" altLang="zh-CN" dirty="0"/>
              <a:t> format. </a:t>
            </a:r>
            <a:endParaRPr lang="en-US" altLang="zh-CN" dirty="0"/>
          </a:p>
          <a:p>
            <a:pPr lvl="1"/>
            <a:r>
              <a:rPr lang="en-US" altLang="zh-CN" dirty="0"/>
              <a:t>To improve efficiency, the storage engine only stores </a:t>
            </a:r>
            <a:r>
              <a:rPr lang="en-US" altLang="zh-CN" dirty="0">
                <a:solidFill>
                  <a:srgbClr val="FF0000"/>
                </a:solidFill>
              </a:rPr>
              <a:t>differences (or </a:t>
            </a:r>
            <a:r>
              <a:rPr lang="en-US" altLang="zh-CN" i="1" dirty="0">
                <a:solidFill>
                  <a:srgbClr val="FF0000"/>
                </a:solidFill>
              </a:rPr>
              <a:t>deltas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/>
              <a:t>between values in a series. </a:t>
            </a:r>
            <a:endParaRPr lang="en-US" altLang="zh-CN" dirty="0"/>
          </a:p>
          <a:p>
            <a:pPr lvl="1"/>
            <a:r>
              <a:rPr lang="en-US" altLang="zh-CN" dirty="0"/>
              <a:t>Column-oriented storage lets the engine read by series key and omit extraneous data.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Time Series Index (TSI)</a:t>
            </a:r>
            <a:endParaRPr lang="en-US" altLang="zh-CN" dirty="0"/>
          </a:p>
          <a:p>
            <a:pPr lvl="1"/>
            <a:r>
              <a:rPr lang="en-US" altLang="zh-CN" dirty="0"/>
              <a:t>As data cardinality (the number of series) grows, queries read more series keys and become slower. 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Time Series Index</a:t>
            </a:r>
            <a:r>
              <a:rPr lang="en-US" altLang="zh-CN" dirty="0"/>
              <a:t> ensures queries remain fast as data cardinality grows. </a:t>
            </a:r>
            <a:endParaRPr lang="en-US" altLang="zh-CN" dirty="0"/>
          </a:p>
          <a:p>
            <a:pPr lvl="1"/>
            <a:r>
              <a:rPr lang="en-US" altLang="zh-CN" dirty="0"/>
              <a:t>The TSI stores series keys grouped by measurement, tag, and field. This allows the database to answer two questions well:</a:t>
            </a:r>
            <a:endParaRPr lang="en-US" altLang="zh-CN" dirty="0"/>
          </a:p>
          <a:p>
            <a:pPr lvl="2"/>
            <a:r>
              <a:rPr lang="en-US" altLang="zh-CN" dirty="0"/>
              <a:t>What measurements, tags, fields exist? (This happens in meta queries.)</a:t>
            </a:r>
            <a:endParaRPr lang="en-US" altLang="zh-CN" dirty="0"/>
          </a:p>
          <a:p>
            <a:pPr lvl="2"/>
            <a:r>
              <a:rPr lang="en-US" altLang="zh-CN" dirty="0"/>
              <a:t>Given a measurement, tags, and fields, what series keys exist?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InfluxDB file structure</a:t>
            </a:r>
            <a:endParaRPr lang="en-US" altLang="zh-CN" dirty="0"/>
          </a:p>
          <a:p>
            <a:pPr lvl="1"/>
            <a:r>
              <a:rPr lang="en-US" altLang="zh-CN" i="1" dirty="0">
                <a:hlinkClick r:id="rId2"/>
              </a:rPr>
              <a:t>Engine path</a:t>
            </a:r>
            <a:endParaRPr lang="en-US" altLang="zh-CN" i="1" dirty="0"/>
          </a:p>
          <a:p>
            <a:pPr lvl="2"/>
            <a:r>
              <a:rPr lang="en-US" altLang="zh-CN" dirty="0"/>
              <a:t>Directory path to the </a:t>
            </a:r>
            <a:r>
              <a:rPr lang="en-US" altLang="zh-CN" dirty="0">
                <a:hlinkClick r:id="rId3"/>
              </a:rPr>
              <a:t>storage engine</a:t>
            </a:r>
            <a:r>
              <a:rPr lang="en-US" altLang="zh-CN" dirty="0"/>
              <a:t>, where </a:t>
            </a:r>
            <a:r>
              <a:rPr lang="en-US" altLang="zh-CN" dirty="0" err="1"/>
              <a:t>InfluxDB</a:t>
            </a:r>
            <a:r>
              <a:rPr lang="en-US" altLang="zh-CN" dirty="0"/>
              <a:t> stores time series data, includes the following directories:</a:t>
            </a:r>
            <a:endParaRPr lang="en-US" altLang="zh-CN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en-US" altLang="zh-CN" dirty="0"/>
              <a:t>: stores Time-Structured Merge Tree (TSM) files</a:t>
            </a:r>
            <a:endParaRPr lang="en-US" altLang="zh-CN" dirty="0"/>
          </a:p>
          <a:p>
            <a:pPr lvl="2"/>
            <a:r>
              <a:rPr lang="en-US" altLang="zh-CN" b="1" dirty="0" err="1">
                <a:solidFill>
                  <a:srgbClr val="FF0000"/>
                </a:solidFill>
              </a:rPr>
              <a:t>wal</a:t>
            </a:r>
            <a:r>
              <a:rPr lang="en-US" altLang="zh-CN" dirty="0"/>
              <a:t>: stores Write Ahead Log (WAL) files.</a:t>
            </a:r>
            <a:endParaRPr lang="en-US" altLang="zh-CN" dirty="0"/>
          </a:p>
          <a:p>
            <a:pPr lvl="1"/>
            <a:r>
              <a:rPr lang="en-US" altLang="zh-CN" i="1" dirty="0">
                <a:hlinkClick r:id="rId4"/>
              </a:rPr>
              <a:t>Bolt path</a:t>
            </a:r>
            <a:endParaRPr lang="en-US" altLang="zh-CN" i="1" dirty="0"/>
          </a:p>
          <a:p>
            <a:pPr lvl="2"/>
            <a:r>
              <a:rPr lang="en-US" altLang="zh-CN" dirty="0"/>
              <a:t>File path to the </a:t>
            </a:r>
            <a:r>
              <a:rPr lang="en-US" altLang="zh-CN" dirty="0">
                <a:hlinkClick r:id="rId5"/>
              </a:rPr>
              <a:t>Boltdb</a:t>
            </a:r>
            <a:r>
              <a:rPr lang="en-US" altLang="zh-CN" dirty="0"/>
              <a:t> database, a file-based key-value store for non-time series data, such as </a:t>
            </a:r>
            <a:r>
              <a:rPr lang="en-US" altLang="zh-CN" dirty="0" err="1"/>
              <a:t>InfluxDB</a:t>
            </a:r>
            <a:r>
              <a:rPr lang="en-US" altLang="zh-CN" dirty="0"/>
              <a:t> users, dashboards, tasks, etc.</a:t>
            </a:r>
            <a:endParaRPr lang="en-US" altLang="zh-CN" dirty="0"/>
          </a:p>
          <a:p>
            <a:pPr lvl="1"/>
            <a:r>
              <a:rPr lang="en-US" altLang="zh-CN" i="1" dirty="0">
                <a:hlinkClick r:id="rId6"/>
              </a:rPr>
              <a:t>Configs path</a:t>
            </a:r>
            <a:endParaRPr lang="en-US" altLang="zh-CN" i="1" dirty="0"/>
          </a:p>
          <a:p>
            <a:pPr lvl="2"/>
            <a:r>
              <a:rPr lang="en-US" altLang="zh-CN" dirty="0"/>
              <a:t>File path to </a:t>
            </a:r>
            <a:r>
              <a:rPr lang="en-US" altLang="zh-CN" dirty="0">
                <a:hlinkClick r:id="rId7"/>
              </a:rPr>
              <a:t>influx CLI connection configurations</a:t>
            </a:r>
            <a:r>
              <a:rPr lang="en-US" altLang="zh-CN" dirty="0"/>
              <a:t> (configs).</a:t>
            </a:r>
            <a:endParaRPr lang="en-US" altLang="zh-CN" dirty="0"/>
          </a:p>
          <a:p>
            <a:pPr lvl="1"/>
            <a:r>
              <a:rPr lang="en-US" altLang="zh-CN" i="1" dirty="0">
                <a:hlinkClick r:id="rId8"/>
              </a:rPr>
              <a:t>InfluxDB configuration files</a:t>
            </a:r>
            <a:endParaRPr lang="en-US" altLang="zh-CN" i="1" dirty="0"/>
          </a:p>
          <a:p>
            <a:pPr lvl="2"/>
            <a:r>
              <a:rPr lang="en-US" altLang="zh-CN" dirty="0"/>
              <a:t>Some operating systems and package managers store a default </a:t>
            </a:r>
            <a:r>
              <a:rPr lang="en-US" altLang="zh-CN" dirty="0" err="1"/>
              <a:t>InfluxDB</a:t>
            </a:r>
            <a:r>
              <a:rPr lang="en-US" altLang="zh-CN" dirty="0"/>
              <a:t> (</a:t>
            </a:r>
            <a:r>
              <a:rPr lang="en-US" altLang="zh-CN" dirty="0" err="1"/>
              <a:t>influxd</a:t>
            </a:r>
            <a:r>
              <a:rPr lang="en-US" altLang="zh-CN" dirty="0"/>
              <a:t>) configuration file on disk.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735" y="1571828"/>
            <a:ext cx="3735253" cy="24874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89709"/>
            <a:ext cx="3888432" cy="3517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en-US" altLang="zh-CN" dirty="0"/>
              <a:t> shards and shard groups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Shards</a:t>
            </a:r>
            <a:endParaRPr lang="en-US" altLang="zh-CN" dirty="0"/>
          </a:p>
          <a:p>
            <a:pPr lvl="1"/>
            <a:r>
              <a:rPr lang="en-US" altLang="zh-CN" dirty="0"/>
              <a:t>A shard contains </a:t>
            </a:r>
            <a:r>
              <a:rPr lang="en-US" altLang="zh-CN" dirty="0">
                <a:solidFill>
                  <a:srgbClr val="FF0000"/>
                </a:solidFill>
              </a:rPr>
              <a:t>encoded and compressed time series data </a:t>
            </a:r>
            <a:r>
              <a:rPr lang="en-US" altLang="zh-CN" dirty="0"/>
              <a:t>for a given time range defined by the </a:t>
            </a:r>
            <a:r>
              <a:rPr lang="en-US" altLang="zh-CN" dirty="0">
                <a:hlinkClick r:id="rId2"/>
              </a:rPr>
              <a:t>shard group duration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All points in a </a:t>
            </a:r>
            <a:r>
              <a:rPr lang="en-US" altLang="zh-CN" dirty="0">
                <a:hlinkClick r:id="rId3"/>
              </a:rPr>
              <a:t>series</a:t>
            </a:r>
            <a:r>
              <a:rPr lang="en-US" altLang="zh-CN" dirty="0"/>
              <a:t> within the specified shard group duration are stored in the same shard. </a:t>
            </a:r>
            <a:endParaRPr lang="en-US" altLang="zh-CN" dirty="0"/>
          </a:p>
          <a:p>
            <a:pPr lvl="1"/>
            <a:r>
              <a:rPr lang="en-US" altLang="zh-CN" dirty="0"/>
              <a:t>A single shard contains multiple series, one or more </a:t>
            </a:r>
            <a:r>
              <a:rPr lang="en-US" altLang="zh-CN" dirty="0">
                <a:hlinkClick r:id="rId4"/>
              </a:rPr>
              <a:t>TSM files</a:t>
            </a:r>
            <a:r>
              <a:rPr lang="en-US" altLang="zh-CN" dirty="0"/>
              <a:t> on disk, and belongs to a </a:t>
            </a:r>
            <a:r>
              <a:rPr lang="en-US" altLang="zh-CN" dirty="0">
                <a:hlinkClick r:id="rId5"/>
              </a:rPr>
              <a:t>shard group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hlinkClick r:id="rId5"/>
              </a:rPr>
              <a:t>Shard groups</a:t>
            </a:r>
            <a:endParaRPr lang="en-US" altLang="zh-CN" dirty="0"/>
          </a:p>
          <a:p>
            <a:pPr lvl="1"/>
            <a:r>
              <a:rPr lang="en-US" altLang="zh-CN" dirty="0"/>
              <a:t>A shard group belongs to an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dirty="0">
                <a:hlinkClick r:id="rId6"/>
              </a:rPr>
              <a:t>bucket</a:t>
            </a:r>
            <a:r>
              <a:rPr lang="en-US" altLang="zh-CN" dirty="0"/>
              <a:t> and contains time series data for a specific time range defined by the </a:t>
            </a:r>
            <a:r>
              <a:rPr lang="en-US" altLang="zh-CN" dirty="0">
                <a:hlinkClick r:id="rId2"/>
              </a:rPr>
              <a:t>shard group duration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In </a:t>
            </a:r>
            <a:r>
              <a:rPr lang="en-US" altLang="zh-CN" b="1" dirty="0" err="1"/>
              <a:t>InfluxDB</a:t>
            </a:r>
            <a:r>
              <a:rPr lang="en-US" altLang="zh-CN" b="1" dirty="0"/>
              <a:t> OSS</a:t>
            </a:r>
            <a:r>
              <a:rPr lang="en-US" altLang="zh-CN" dirty="0"/>
              <a:t>, a shard group typically contains </a:t>
            </a:r>
            <a:r>
              <a:rPr lang="en-US" altLang="zh-CN" dirty="0">
                <a:solidFill>
                  <a:srgbClr val="FF0000"/>
                </a:solidFill>
              </a:rPr>
              <a:t>only a single shard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In an </a:t>
            </a:r>
            <a:r>
              <a:rPr lang="en-US" altLang="zh-CN" b="1" dirty="0" err="1"/>
              <a:t>InfluxDB</a:t>
            </a:r>
            <a:r>
              <a:rPr lang="en-US" altLang="zh-CN" b="1" dirty="0"/>
              <a:t> Enterprise 1.x cluster</a:t>
            </a:r>
            <a:r>
              <a:rPr lang="en-US" altLang="zh-CN" dirty="0"/>
              <a:t>, shard groups contain multiple shards distributed across multiple data nodes.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a time series database?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CN" dirty="0"/>
              <a:t>A time series database (TSDB) is a database optimized for </a:t>
            </a:r>
            <a:r>
              <a:rPr lang="en-US" altLang="zh-CN" dirty="0">
                <a:hlinkClick r:id="rId1"/>
              </a:rPr>
              <a:t>time-stamped or time series data</a:t>
            </a:r>
            <a:r>
              <a:rPr lang="en-US" altLang="zh-CN" dirty="0"/>
              <a:t>. </a:t>
            </a:r>
            <a:endParaRPr lang="en-US" altLang="zh-CN" dirty="0"/>
          </a:p>
          <a:p>
            <a:pPr lvl="1" fontAlgn="base"/>
            <a:r>
              <a:rPr lang="en-US" altLang="zh-CN" dirty="0"/>
              <a:t>Time series data are simply measurements or events that are tracked, monitored, </a:t>
            </a:r>
            <a:r>
              <a:rPr lang="en-US" altLang="zh-CN" dirty="0" err="1"/>
              <a:t>downsampled</a:t>
            </a:r>
            <a:r>
              <a:rPr lang="en-US" altLang="zh-CN" dirty="0"/>
              <a:t>, and aggregated over time. </a:t>
            </a:r>
            <a:endParaRPr lang="en-US" altLang="zh-CN" dirty="0"/>
          </a:p>
          <a:p>
            <a:pPr lvl="1" fontAlgn="base"/>
            <a:r>
              <a:rPr lang="en-US" altLang="zh-CN" dirty="0"/>
              <a:t>This could be server metrics, application performance monitoring, network data, sensor data, events, clicks, trades in a market, and many other types of analytics data.</a:t>
            </a:r>
            <a:endParaRPr lang="en-US" altLang="zh-CN" dirty="0"/>
          </a:p>
          <a:p>
            <a:pPr lvl="1" fontAlgn="base"/>
            <a:endParaRPr lang="en-US" altLang="zh-CN" dirty="0"/>
          </a:p>
          <a:p>
            <a:pPr fontAlgn="base"/>
            <a:r>
              <a:rPr lang="en-US" altLang="zh-CN" dirty="0"/>
              <a:t>A </a:t>
            </a:r>
            <a:r>
              <a:rPr lang="en-US" altLang="zh-CN" dirty="0">
                <a:hlinkClick r:id="rId2"/>
              </a:rPr>
              <a:t>time series database</a:t>
            </a:r>
            <a:r>
              <a:rPr lang="en-US" altLang="zh-CN" dirty="0"/>
              <a:t> is built specifically for handling metrics and events or measurements that are time-stamped. </a:t>
            </a:r>
            <a:endParaRPr lang="en-US" altLang="zh-CN" dirty="0"/>
          </a:p>
          <a:p>
            <a:pPr lvl="1" fontAlgn="base"/>
            <a:r>
              <a:rPr lang="en-US" altLang="zh-CN" dirty="0"/>
              <a:t>A </a:t>
            </a:r>
            <a:r>
              <a:rPr lang="en-US" altLang="zh-CN" dirty="0">
                <a:hlinkClick r:id="rId3"/>
              </a:rPr>
              <a:t>TSDB is optimized for measuring change over time</a:t>
            </a:r>
            <a:r>
              <a:rPr lang="en-US" altLang="zh-CN" dirty="0"/>
              <a:t>. </a:t>
            </a:r>
            <a:endParaRPr lang="en-US" altLang="zh-CN" dirty="0"/>
          </a:p>
          <a:p>
            <a:pPr lvl="1" fontAlgn="base"/>
            <a:r>
              <a:rPr lang="en-US" altLang="zh-CN" dirty="0"/>
              <a:t>Properties that make time series data very different than other data workloads are </a:t>
            </a:r>
            <a:r>
              <a:rPr lang="en-US" altLang="zh-CN" dirty="0">
                <a:solidFill>
                  <a:srgbClr val="FF0000"/>
                </a:solidFill>
              </a:rPr>
              <a:t>data lifecycle management, summarization, and large range scans of many records</a:t>
            </a:r>
            <a:r>
              <a:rPr lang="en-US" altLang="zh-CN" dirty="0"/>
              <a:t>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en-US" altLang="zh-CN" dirty="0"/>
              <a:t> shards and shard groups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Shard group duration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shard group duration</a:t>
            </a:r>
            <a:r>
              <a:rPr lang="en-US" altLang="zh-CN" dirty="0"/>
              <a:t> specifies the time range for each shard group and determines how often to create a new shard group. By default, </a:t>
            </a:r>
            <a:r>
              <a:rPr lang="en-US" altLang="zh-CN" dirty="0" err="1"/>
              <a:t>InfluxDB</a:t>
            </a:r>
            <a:r>
              <a:rPr lang="en-US" altLang="zh-CN" dirty="0"/>
              <a:t> sets the shard group duration according to the </a:t>
            </a:r>
            <a:r>
              <a:rPr lang="en-US" altLang="zh-CN" dirty="0">
                <a:hlinkClick r:id="rId2"/>
              </a:rPr>
              <a:t>retention period</a:t>
            </a:r>
            <a:r>
              <a:rPr lang="en-US" altLang="zh-CN" dirty="0"/>
              <a:t> of the bucket: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89" y="2139702"/>
            <a:ext cx="5883622" cy="228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en-US" altLang="zh-CN" dirty="0"/>
              <a:t> shards and shard groups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Shard group diagram</a:t>
            </a:r>
            <a:endParaRPr lang="en-US" altLang="zh-CN" dirty="0"/>
          </a:p>
          <a:p>
            <a:pPr lvl="1"/>
            <a:r>
              <a:rPr lang="en-US" altLang="zh-CN" dirty="0"/>
              <a:t>The following diagram represents a </a:t>
            </a:r>
            <a:r>
              <a:rPr lang="en-US" altLang="zh-CN" b="1" dirty="0"/>
              <a:t>bucket</a:t>
            </a:r>
            <a:r>
              <a:rPr lang="en-US" altLang="zh-CN" dirty="0"/>
              <a:t> with a </a:t>
            </a:r>
            <a:r>
              <a:rPr lang="en-US" altLang="zh-CN" b="1" dirty="0"/>
              <a:t>4d retention period</a:t>
            </a:r>
            <a:r>
              <a:rPr lang="en-US" altLang="zh-CN" dirty="0"/>
              <a:t> and a </a:t>
            </a:r>
            <a:r>
              <a:rPr lang="en-US" altLang="zh-CN" b="1" dirty="0"/>
              <a:t>1d shard group duration</a:t>
            </a:r>
            <a:r>
              <a:rPr lang="en-US" altLang="zh-CN" dirty="0"/>
              <a:t>: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710"/>
            <a:ext cx="7467600" cy="223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life-cycle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Shard precreation</a:t>
            </a:r>
            <a:endParaRPr lang="en-US" altLang="zh-CN" dirty="0"/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b="1" dirty="0"/>
              <a:t>shard precreation service</a:t>
            </a:r>
            <a:r>
              <a:rPr lang="en-US" altLang="zh-CN" dirty="0"/>
              <a:t> pre-creates shards with </a:t>
            </a:r>
            <a:r>
              <a:rPr lang="en-US" altLang="zh-CN" dirty="0">
                <a:solidFill>
                  <a:srgbClr val="FF0000"/>
                </a:solidFill>
              </a:rPr>
              <a:t>future start and end times </a:t>
            </a:r>
            <a:r>
              <a:rPr lang="en-US" altLang="zh-CN" dirty="0"/>
              <a:t>for each shard group based on the </a:t>
            </a:r>
            <a:r>
              <a:rPr lang="en-US" altLang="zh-CN" dirty="0">
                <a:solidFill>
                  <a:srgbClr val="FF0000"/>
                </a:solidFill>
              </a:rPr>
              <a:t>shard group duration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precreator</a:t>
            </a:r>
            <a:r>
              <a:rPr lang="en-US" altLang="zh-CN" dirty="0"/>
              <a:t> service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pre-create shards for past time ranges. </a:t>
            </a:r>
            <a:endParaRPr lang="en-US" altLang="zh-CN" dirty="0"/>
          </a:p>
          <a:p>
            <a:pPr lvl="1"/>
            <a:r>
              <a:rPr lang="en-US" altLang="zh-CN" dirty="0"/>
              <a:t>When backfilling historical data, </a:t>
            </a:r>
            <a:r>
              <a:rPr lang="en-US" altLang="zh-CN" dirty="0" err="1"/>
              <a:t>InfluxDB</a:t>
            </a:r>
            <a:r>
              <a:rPr lang="en-US" altLang="zh-CN" dirty="0"/>
              <a:t> creates shards for past time ranges as needed, resulting in temporarily lower write throughput.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hlinkClick r:id="rId2"/>
              </a:rPr>
              <a:t>Shard writes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writes time series data to </a:t>
            </a:r>
            <a:r>
              <a:rPr lang="en-US" altLang="zh-CN" dirty="0">
                <a:solidFill>
                  <a:srgbClr val="FF0000"/>
                </a:solidFill>
              </a:rPr>
              <a:t>un-compacted or “hot” shards</a:t>
            </a:r>
            <a:r>
              <a:rPr lang="en-US" altLang="zh-CN" dirty="0"/>
              <a:t>. When a shard is no longer actively written to,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dirty="0">
                <a:hlinkClick r:id="rId3"/>
              </a:rPr>
              <a:t>compacts</a:t>
            </a:r>
            <a:r>
              <a:rPr lang="en-US" altLang="zh-CN" dirty="0"/>
              <a:t> shard data, resulting in a </a:t>
            </a:r>
            <a:r>
              <a:rPr lang="en-US" altLang="zh-CN" dirty="0">
                <a:solidFill>
                  <a:srgbClr val="FF0000"/>
                </a:solidFill>
              </a:rPr>
              <a:t>“cold” shard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en-US" altLang="zh-CN" dirty="0"/>
              <a:t>Typically, </a:t>
            </a:r>
            <a:r>
              <a:rPr lang="en-US" altLang="zh-CN" dirty="0" err="1"/>
              <a:t>InfluxDB</a:t>
            </a:r>
            <a:r>
              <a:rPr lang="en-US" altLang="zh-CN" dirty="0"/>
              <a:t> writes data to the most recent shard group, but when backfilling historical data, </a:t>
            </a:r>
            <a:r>
              <a:rPr lang="en-US" altLang="zh-CN" dirty="0" err="1"/>
              <a:t>InfluxDB</a:t>
            </a:r>
            <a:r>
              <a:rPr lang="en-US" altLang="zh-CN" dirty="0"/>
              <a:t> writes to older shards that must first be un-compacted. When the backfill is complete, </a:t>
            </a:r>
            <a:r>
              <a:rPr lang="en-US" altLang="zh-CN" dirty="0" err="1"/>
              <a:t>InfluxDB</a:t>
            </a:r>
            <a:r>
              <a:rPr lang="en-US" altLang="zh-CN" dirty="0"/>
              <a:t> re-compacts the older shards.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life-cycle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Shard compaction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compacts shards at </a:t>
            </a:r>
            <a:r>
              <a:rPr lang="en-US" altLang="zh-CN" dirty="0">
                <a:solidFill>
                  <a:srgbClr val="FF0000"/>
                </a:solidFill>
              </a:rPr>
              <a:t>regular intervals </a:t>
            </a:r>
            <a:r>
              <a:rPr lang="en-US" altLang="zh-CN" dirty="0"/>
              <a:t>to compress time series data and optimize disk usage. 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uses the following four compaction levels:</a:t>
            </a:r>
            <a:endParaRPr lang="en-US" altLang="zh-CN" dirty="0"/>
          </a:p>
          <a:p>
            <a:pPr lvl="1"/>
            <a:r>
              <a:rPr lang="en-US" altLang="zh-CN" b="1" dirty="0"/>
              <a:t>Level 1 (L1):</a:t>
            </a:r>
            <a:r>
              <a:rPr lang="en-US" altLang="zh-CN" dirty="0"/>
              <a:t> </a:t>
            </a:r>
            <a:r>
              <a:rPr lang="en-US" altLang="zh-CN" dirty="0" err="1"/>
              <a:t>InfluxDB</a:t>
            </a:r>
            <a:r>
              <a:rPr lang="en-US" altLang="zh-CN" dirty="0"/>
              <a:t> flushes </a:t>
            </a:r>
            <a:r>
              <a:rPr lang="en-US" altLang="zh-CN" dirty="0">
                <a:solidFill>
                  <a:srgbClr val="FF0000"/>
                </a:solidFill>
              </a:rPr>
              <a:t>all newly written data held in an in-memory cache to disk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en-US" altLang="zh-CN" b="1" dirty="0"/>
              <a:t>Level 2 (L2):</a:t>
            </a:r>
            <a:r>
              <a:rPr lang="en-US" altLang="zh-CN" dirty="0"/>
              <a:t> </a:t>
            </a:r>
            <a:r>
              <a:rPr lang="en-US" altLang="zh-CN" dirty="0" err="1"/>
              <a:t>InfluxDB</a:t>
            </a:r>
            <a:r>
              <a:rPr lang="en-US" altLang="zh-CN" dirty="0"/>
              <a:t> compacts up </a:t>
            </a:r>
            <a:r>
              <a:rPr lang="en-US" altLang="zh-CN" dirty="0">
                <a:solidFill>
                  <a:srgbClr val="FF0000"/>
                </a:solidFill>
              </a:rPr>
              <a:t>to eight L1-compacted files into one or more L2 files </a:t>
            </a:r>
            <a:r>
              <a:rPr lang="en-US" altLang="zh-CN" dirty="0"/>
              <a:t>by combining multiple blocks containing the same series into fewer blocks in one or more new files.</a:t>
            </a:r>
            <a:endParaRPr lang="en-US" altLang="zh-CN" dirty="0"/>
          </a:p>
          <a:p>
            <a:pPr lvl="1"/>
            <a:r>
              <a:rPr lang="en-US" altLang="zh-CN" b="1" dirty="0"/>
              <a:t>Level 3 (L3):</a:t>
            </a:r>
            <a:r>
              <a:rPr lang="en-US" altLang="zh-CN" dirty="0"/>
              <a:t> </a:t>
            </a:r>
            <a:r>
              <a:rPr lang="en-US" altLang="zh-CN" dirty="0" err="1"/>
              <a:t>InfluxDB</a:t>
            </a:r>
            <a:r>
              <a:rPr lang="en-US" altLang="zh-CN" dirty="0"/>
              <a:t> iterates over L2-compacted file blocks (over a certain size) and combines multiple blocks containing the same series into one block in a new file.</a:t>
            </a:r>
            <a:endParaRPr lang="en-US" altLang="zh-CN" dirty="0"/>
          </a:p>
          <a:p>
            <a:pPr lvl="1"/>
            <a:r>
              <a:rPr lang="en-US" altLang="zh-CN" b="1" dirty="0"/>
              <a:t>Level 4 (L4):</a:t>
            </a:r>
            <a:r>
              <a:rPr lang="en-US" altLang="zh-CN" dirty="0"/>
              <a:t> </a:t>
            </a:r>
            <a:r>
              <a:rPr lang="en-US" altLang="zh-CN" b="1" dirty="0"/>
              <a:t>Full compaction</a:t>
            </a:r>
            <a:r>
              <a:rPr lang="en-US" altLang="zh-CN" dirty="0"/>
              <a:t>—</a:t>
            </a:r>
            <a:r>
              <a:rPr lang="en-US" altLang="zh-CN" dirty="0" err="1"/>
              <a:t>InfluxDB</a:t>
            </a:r>
            <a:r>
              <a:rPr lang="en-US" altLang="zh-CN" dirty="0"/>
              <a:t> iterates over L3-compacted file blocks and combines multiple blocks containing the same series into one block in a new file.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life-cycle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Shard deletion</a:t>
            </a:r>
            <a:endParaRPr lang="en-US" altLang="zh-CN" dirty="0"/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b="1" dirty="0"/>
              <a:t>retention enforcement service</a:t>
            </a:r>
            <a:r>
              <a:rPr lang="en-US" altLang="zh-CN" dirty="0"/>
              <a:t> routinely checks for shard groups </a:t>
            </a:r>
            <a:r>
              <a:rPr lang="en-US" altLang="zh-CN" dirty="0">
                <a:solidFill>
                  <a:srgbClr val="FF0000"/>
                </a:solidFill>
              </a:rPr>
              <a:t>older than their bucket’s retention period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r>
              <a:rPr lang="en-US" altLang="zh-CN" dirty="0"/>
              <a:t>Once the start time of a shard group is beyond the bucket’s retention period, </a:t>
            </a:r>
            <a:r>
              <a:rPr lang="en-US" altLang="zh-CN" dirty="0" err="1"/>
              <a:t>InfluxDB</a:t>
            </a:r>
            <a:r>
              <a:rPr lang="en-US" altLang="zh-CN" dirty="0"/>
              <a:t> deletes the shard group and associated shards and TSM files.</a:t>
            </a:r>
            <a:endParaRPr lang="en-US" altLang="zh-CN" dirty="0"/>
          </a:p>
          <a:p>
            <a:pPr lvl="1"/>
            <a:r>
              <a:rPr lang="en-US" altLang="zh-CN" dirty="0"/>
              <a:t>In buckets with an infinite retention period, shards remain on disk </a:t>
            </a:r>
            <a:r>
              <a:rPr lang="en-US" altLang="zh-CN" dirty="0">
                <a:solidFill>
                  <a:srgbClr val="FF0000"/>
                </a:solidFill>
              </a:rPr>
              <a:t>indefinitely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Install InfluxDB v2.1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Use Homebrew</a:t>
            </a:r>
            <a:endParaRPr lang="en-US" altLang="zh-CN" dirty="0"/>
          </a:p>
          <a:p>
            <a:pPr lvl="2"/>
            <a:r>
              <a:rPr lang="en-US" altLang="zh-CN" dirty="0"/>
              <a:t>We recommend using </a:t>
            </a:r>
            <a:r>
              <a:rPr lang="en-US" altLang="zh-CN" dirty="0">
                <a:hlinkClick r:id="rId3"/>
              </a:rPr>
              <a:t>Homebrew</a:t>
            </a:r>
            <a:r>
              <a:rPr lang="en-US" altLang="zh-CN" dirty="0"/>
              <a:t> to install </a:t>
            </a:r>
            <a:r>
              <a:rPr lang="en-US" altLang="zh-CN" dirty="0" err="1"/>
              <a:t>InfluxDB</a:t>
            </a:r>
            <a:r>
              <a:rPr lang="en-US" altLang="zh-CN" dirty="0"/>
              <a:t> v2.1 on macOS: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brew update 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brew install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influxdb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lvl="2"/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>
                <a:hlinkClick r:id="rId4"/>
              </a:rPr>
              <a:t>Start InfluxDB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influxd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43808" y="2352163"/>
            <a:ext cx="5829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513CC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Set up InfluxDB through the UI</a:t>
            </a:r>
            <a:endParaRPr lang="en-US" altLang="zh-CN" i="1" dirty="0">
              <a:solidFill>
                <a:srgbClr val="513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1600" dirty="0" err="1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running, visit </a:t>
            </a:r>
            <a:r>
              <a:rPr lang="en-US" altLang="zh-CN" sz="1600" dirty="0">
                <a:solidFill>
                  <a:srgbClr val="00A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localhost:8086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dirty="0">
              <a:solidFill>
                <a:srgbClr val="43445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Started</a:t>
            </a:r>
            <a:endParaRPr lang="en-US" altLang="zh-CN" sz="1600" b="1" dirty="0">
              <a:solidFill>
                <a:srgbClr val="43445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>
                <a:solidFill>
                  <a:srgbClr val="38384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Set up your initial user</a:t>
            </a:r>
            <a:endParaRPr lang="en-US" altLang="zh-CN" i="1" dirty="0">
              <a:solidFill>
                <a:srgbClr val="3838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a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your initial user.</a:t>
            </a:r>
            <a:endParaRPr lang="en-US" altLang="zh-CN" sz="1600" dirty="0">
              <a:solidFill>
                <a:srgbClr val="43445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a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Password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your user.</a:t>
            </a:r>
            <a:endParaRPr lang="en-US" altLang="zh-CN" sz="1600" dirty="0">
              <a:solidFill>
                <a:srgbClr val="43445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initial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Name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dirty="0">
              <a:solidFill>
                <a:srgbClr val="43445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initial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Bucket Name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dirty="0">
              <a:solidFill>
                <a:srgbClr val="43445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0" i="0" u="none" strike="noStrike" dirty="0">
              <a:solidFill>
                <a:srgbClr val="43445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Configure your token as an environment variable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+mn-lt"/>
              </a:rPr>
              <a:t>$ export INFLUX_TOKEN=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YourAuthenticationToken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endParaRPr lang="en-US" altLang="zh-CN" dirty="0">
              <a:hlinkClick r:id="rId2"/>
            </a:endParaRPr>
          </a:p>
          <a:p>
            <a:r>
              <a:rPr lang="en-US" altLang="zh-CN" dirty="0">
                <a:hlinkClick r:id="rId2"/>
              </a:rPr>
              <a:t>Start the Telegraf service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+mn-lt"/>
              </a:rPr>
              <a:t>$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telegraf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 -config http://localhost:8086/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api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/v2/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telegrafs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/0xoX00oOx0xoX00o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Explorer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5886" y="843558"/>
            <a:ext cx="7812227" cy="394176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pom.xml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00808" y="1556087"/>
            <a:ext cx="5742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8BF6A"/>
                </a:solidFill>
              </a:rPr>
              <a:t>&lt;dependencies&gt;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&lt;dependency&gt;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    &lt;</a:t>
            </a:r>
            <a:r>
              <a:rPr lang="en-US" altLang="zh-CN" dirty="0" err="1">
                <a:solidFill>
                  <a:srgbClr val="E8BF6A"/>
                </a:solidFill>
              </a:rPr>
              <a:t>groupId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r>
              <a:rPr lang="en-US" altLang="zh-CN" dirty="0" err="1"/>
              <a:t>com.influxdb</a:t>
            </a:r>
            <a:r>
              <a:rPr lang="en-US" altLang="zh-CN" dirty="0">
                <a:solidFill>
                  <a:srgbClr val="E8BF6A"/>
                </a:solidFill>
              </a:rPr>
              <a:t>&lt;/</a:t>
            </a:r>
            <a:r>
              <a:rPr lang="en-US" altLang="zh-CN" dirty="0" err="1">
                <a:solidFill>
                  <a:srgbClr val="E8BF6A"/>
                </a:solidFill>
              </a:rPr>
              <a:t>groupId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    &lt;</a:t>
            </a:r>
            <a:r>
              <a:rPr lang="en-US" altLang="zh-CN" dirty="0" err="1">
                <a:solidFill>
                  <a:srgbClr val="E8BF6A"/>
                </a:solidFill>
              </a:rPr>
              <a:t>artifactId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r>
              <a:rPr lang="en-US" altLang="zh-CN" dirty="0" err="1"/>
              <a:t>influxdb</a:t>
            </a:r>
            <a:r>
              <a:rPr lang="en-US" altLang="zh-CN" dirty="0"/>
              <a:t>-client-java</a:t>
            </a:r>
            <a:r>
              <a:rPr lang="en-US" altLang="zh-CN" dirty="0">
                <a:solidFill>
                  <a:srgbClr val="E8BF6A"/>
                </a:solidFill>
              </a:rPr>
              <a:t>&lt;/</a:t>
            </a:r>
            <a:r>
              <a:rPr lang="en-US" altLang="zh-CN" dirty="0" err="1">
                <a:solidFill>
                  <a:srgbClr val="E8BF6A"/>
                </a:solidFill>
              </a:rPr>
              <a:t>artifactId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    &lt;version&gt;</a:t>
            </a:r>
            <a:r>
              <a:rPr lang="en-US" altLang="zh-CN" dirty="0"/>
              <a:t>2.0.0</a:t>
            </a:r>
            <a:r>
              <a:rPr lang="en-US" altLang="zh-CN" dirty="0">
                <a:solidFill>
                  <a:srgbClr val="E8BF6A"/>
                </a:solidFill>
              </a:rPr>
              <a:t>&lt;/version&gt;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&lt;/dependency&gt;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&lt;/dependencies&gt;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Mem.java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286000" y="143610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BBB529"/>
                </a:solidFill>
              </a:rPr>
              <a:t>@Measurement</a:t>
            </a:r>
            <a:r>
              <a:rPr lang="en-US" altLang="zh-CN" dirty="0"/>
              <a:t>(name = </a:t>
            </a:r>
            <a:r>
              <a:rPr lang="en-US" altLang="zh-CN" dirty="0">
                <a:solidFill>
                  <a:srgbClr val="6A8759"/>
                </a:solidFill>
              </a:rPr>
              <a:t>"mem"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public class </a:t>
            </a:r>
            <a:r>
              <a:rPr lang="en-US" altLang="zh-CN" dirty="0"/>
              <a:t>Mem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BBB529"/>
                </a:solidFill>
              </a:rPr>
              <a:t>@Column</a:t>
            </a:r>
            <a:r>
              <a:rPr lang="en-US" altLang="zh-CN" dirty="0"/>
              <a:t>(tag = </a:t>
            </a:r>
            <a:r>
              <a:rPr lang="en-US" altLang="zh-CN" dirty="0">
                <a:solidFill>
                  <a:srgbClr val="CC7832"/>
                </a:solidFill>
              </a:rPr>
              <a:t>true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String </a:t>
            </a:r>
            <a:r>
              <a:rPr lang="en-US" altLang="zh-CN" dirty="0">
                <a:solidFill>
                  <a:srgbClr val="9876AA"/>
                </a:solidFill>
              </a:rPr>
              <a:t>host</a:t>
            </a:r>
            <a:r>
              <a:rPr lang="en-US" altLang="zh-CN" dirty="0">
                <a:solidFill>
                  <a:srgbClr val="CC7832"/>
                </a:solidFill>
              </a:rPr>
              <a:t>;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>
                <a:solidFill>
                  <a:srgbClr val="CC7832"/>
                </a:solidFill>
              </a:rPr>
              <a:t>    </a:t>
            </a:r>
            <a:r>
              <a:rPr lang="en-US" altLang="zh-CN" dirty="0">
                <a:solidFill>
                  <a:srgbClr val="BBB529"/>
                </a:solidFill>
              </a:rPr>
              <a:t>@Column</a:t>
            </a:r>
            <a:br>
              <a:rPr lang="en-US" altLang="zh-CN" dirty="0">
                <a:solidFill>
                  <a:srgbClr val="BBB529"/>
                </a:solidFill>
              </a:rPr>
            </a:br>
            <a:r>
              <a:rPr lang="en-US" altLang="zh-CN" dirty="0">
                <a:solidFill>
                  <a:srgbClr val="BBB529"/>
                </a:solidFill>
              </a:rPr>
              <a:t>    </a:t>
            </a:r>
            <a:r>
              <a:rPr lang="en-US" altLang="zh-CN" dirty="0"/>
              <a:t>Double </a:t>
            </a:r>
            <a:r>
              <a:rPr lang="en-US" altLang="zh-CN" dirty="0" err="1">
                <a:solidFill>
                  <a:srgbClr val="9876AA"/>
                </a:solidFill>
              </a:rPr>
              <a:t>used_percent</a:t>
            </a:r>
            <a:r>
              <a:rPr lang="en-US" altLang="zh-CN" dirty="0">
                <a:solidFill>
                  <a:srgbClr val="CC7832"/>
                </a:solidFill>
              </a:rPr>
              <a:t>;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>
                <a:solidFill>
                  <a:srgbClr val="CC7832"/>
                </a:solidFill>
              </a:rPr>
              <a:t>    </a:t>
            </a:r>
            <a:r>
              <a:rPr lang="en-US" altLang="zh-CN" dirty="0">
                <a:solidFill>
                  <a:srgbClr val="BBB529"/>
                </a:solidFill>
              </a:rPr>
              <a:t>@Column</a:t>
            </a:r>
            <a:r>
              <a:rPr lang="en-US" altLang="zh-CN" dirty="0"/>
              <a:t>(timestamp = </a:t>
            </a:r>
            <a:r>
              <a:rPr lang="en-US" altLang="zh-CN" dirty="0">
                <a:solidFill>
                  <a:srgbClr val="CC7832"/>
                </a:solidFill>
              </a:rPr>
              <a:t>true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Instant </a:t>
            </a:r>
            <a:r>
              <a:rPr lang="en-US" altLang="zh-CN" dirty="0">
                <a:solidFill>
                  <a:srgbClr val="9876AA"/>
                </a:solidFill>
              </a:rPr>
              <a:t>time</a:t>
            </a:r>
            <a:r>
              <a:rPr lang="en-US" altLang="zh-CN" dirty="0">
                <a:solidFill>
                  <a:srgbClr val="CC7832"/>
                </a:solidFill>
              </a:rPr>
              <a:t>;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/>
              <a:t>}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is a time series database important now?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Today, everything that can be a component is a component. </a:t>
            </a:r>
            <a:endParaRPr lang="en-US" altLang="zh-CN" dirty="0"/>
          </a:p>
          <a:p>
            <a:pPr lvl="1" fontAlgn="base"/>
            <a:r>
              <a:rPr lang="en-US" altLang="zh-CN" dirty="0"/>
              <a:t>In addition, we are witnessing the instrumentation of every available surface in the material world — streets, cars, factories, power grids, ice caps, satellites, clothing, phones, microwaves, milk containers, planets, human bodies. </a:t>
            </a:r>
            <a:endParaRPr lang="en-US" altLang="zh-CN" dirty="0"/>
          </a:p>
          <a:p>
            <a:pPr lvl="1" fontAlgn="base"/>
            <a:r>
              <a:rPr lang="en-US" altLang="zh-CN" dirty="0">
                <a:solidFill>
                  <a:srgbClr val="FF0000"/>
                </a:solidFill>
              </a:rPr>
              <a:t>Everything has, or will have, a sensor. </a:t>
            </a:r>
            <a:endParaRPr lang="en-US" altLang="zh-CN" dirty="0">
              <a:solidFill>
                <a:srgbClr val="FF0000"/>
              </a:solidFill>
            </a:endParaRPr>
          </a:p>
          <a:p>
            <a:pPr lvl="1" fontAlgn="base"/>
            <a:r>
              <a:rPr lang="en-US" altLang="zh-CN" dirty="0"/>
              <a:t>So now, everything inside and outside the company is emitting a relentless stream of metrics and events or time series data.</a:t>
            </a:r>
            <a:endParaRPr lang="en-US" altLang="zh-CN" dirty="0"/>
          </a:p>
          <a:p>
            <a:pPr lvl="1" fontAlgn="base"/>
            <a:endParaRPr lang="en-US" altLang="zh-CN" dirty="0"/>
          </a:p>
          <a:p>
            <a:pPr fontAlgn="base"/>
            <a:r>
              <a:rPr lang="en-US" altLang="zh-CN" dirty="0"/>
              <a:t>The underlying platforms need to evolve to support these new workloads </a:t>
            </a:r>
            <a:endParaRPr lang="en-US" altLang="zh-CN" dirty="0"/>
          </a:p>
          <a:p>
            <a:pPr lvl="1" fontAlgn="base"/>
            <a:r>
              <a:rPr lang="en-US" altLang="zh-CN" dirty="0">
                <a:solidFill>
                  <a:srgbClr val="FF0000"/>
                </a:solidFill>
              </a:rPr>
              <a:t>more data points, more data sources, more monitoring, more controls</a:t>
            </a:r>
            <a:r>
              <a:rPr lang="en-US" altLang="zh-CN" dirty="0"/>
              <a:t>. </a:t>
            </a:r>
            <a:endParaRPr lang="en-US" altLang="zh-CN" dirty="0"/>
          </a:p>
          <a:p>
            <a:pPr lvl="1" fontAlgn="base"/>
            <a:r>
              <a:rPr lang="en-US" altLang="zh-CN" dirty="0"/>
              <a:t>What we need is a </a:t>
            </a:r>
            <a:r>
              <a:rPr lang="en-US" altLang="zh-CN" dirty="0">
                <a:solidFill>
                  <a:srgbClr val="FF0000"/>
                </a:solidFill>
              </a:rPr>
              <a:t>performant, scalable, purpose-built</a:t>
            </a:r>
            <a:r>
              <a:rPr lang="en-US" altLang="zh-CN" dirty="0"/>
              <a:t> time series database.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Mem.java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536" y="1282918"/>
            <a:ext cx="835292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C7832"/>
                </a:solidFill>
              </a:rPr>
              <a:t>public class </a:t>
            </a:r>
            <a:r>
              <a:rPr lang="en-US" altLang="zh-CN" sz="1400" dirty="0"/>
              <a:t>InfluxDB2Example {</a:t>
            </a:r>
            <a:br>
              <a:rPr lang="en-US" altLang="zh-CN" sz="1400" dirty="0"/>
            </a:br>
            <a:r>
              <a:rPr lang="en-US" altLang="zh-CN" sz="1400" dirty="0"/>
              <a:t>    </a:t>
            </a:r>
            <a:r>
              <a:rPr lang="en-US" altLang="zh-CN" sz="1400" dirty="0">
                <a:solidFill>
                  <a:srgbClr val="CC7832"/>
                </a:solidFill>
              </a:rPr>
              <a:t>public static void </a:t>
            </a:r>
            <a:r>
              <a:rPr lang="en-US" altLang="zh-CN" sz="1400" dirty="0">
                <a:solidFill>
                  <a:srgbClr val="FFC66D"/>
                </a:solidFill>
              </a:rPr>
              <a:t>main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CC7832"/>
                </a:solidFill>
              </a:rPr>
              <a:t>final </a:t>
            </a:r>
            <a:r>
              <a:rPr lang="en-US" altLang="zh-CN" sz="1400" dirty="0"/>
              <a:t>String[] </a:t>
            </a:r>
            <a:r>
              <a:rPr lang="en-US" altLang="zh-CN" sz="1400" dirty="0" err="1"/>
              <a:t>args</a:t>
            </a:r>
            <a:r>
              <a:rPr lang="en-US" altLang="zh-CN" sz="1400" dirty="0"/>
              <a:t>) {</a:t>
            </a:r>
            <a:br>
              <a:rPr lang="en-US" altLang="zh-CN" sz="1400" dirty="0"/>
            </a:br>
            <a:br>
              <a:rPr lang="en-US" altLang="zh-CN" sz="1400" dirty="0"/>
            </a:br>
            <a:r>
              <a:rPr lang="en-US" altLang="zh-CN" sz="1400" dirty="0"/>
              <a:t>        </a:t>
            </a:r>
            <a:r>
              <a:rPr lang="en-US" altLang="zh-CN" sz="1400" dirty="0">
                <a:solidFill>
                  <a:srgbClr val="808080"/>
                </a:solidFill>
              </a:rPr>
              <a:t>// You can generate a Token from the "Tokens Tab" in the UI</a:t>
            </a:r>
            <a:br>
              <a:rPr lang="en-US" altLang="zh-CN" sz="1400" dirty="0">
                <a:solidFill>
                  <a:srgbClr val="808080"/>
                </a:solidFill>
              </a:rPr>
            </a:br>
            <a:r>
              <a:rPr lang="en-US" altLang="zh-CN" sz="1400" dirty="0">
                <a:solidFill>
                  <a:srgbClr val="808080"/>
                </a:solidFill>
              </a:rPr>
              <a:t>        </a:t>
            </a:r>
            <a:r>
              <a:rPr lang="en-US" altLang="zh-CN" sz="1400" dirty="0"/>
              <a:t>String token = </a:t>
            </a:r>
            <a:r>
              <a:rPr lang="en-US" altLang="zh-CN" sz="1400" dirty="0">
                <a:solidFill>
                  <a:srgbClr val="6A8759"/>
                </a:solidFill>
              </a:rPr>
              <a:t>"p1kh6_ThGWtqQkd2K3iUIznAqIam6zMWZ8K2kVeI0wHSWB3t-meWktjjHcD9N6RfUnFmGv_pdELUfkpuq6w2YQ=="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String bucket = </a:t>
            </a:r>
            <a:r>
              <a:rPr lang="en-US" altLang="zh-CN" sz="1400" dirty="0">
                <a:solidFill>
                  <a:srgbClr val="6A8759"/>
                </a:solidFill>
              </a:rPr>
              <a:t>”My Notebook"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String org = </a:t>
            </a:r>
            <a:r>
              <a:rPr lang="en-US" altLang="zh-CN" sz="1400" dirty="0">
                <a:solidFill>
                  <a:srgbClr val="6A8759"/>
                </a:solidFill>
              </a:rPr>
              <a:t>"SJTU"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 err="1"/>
              <a:t>InfluxDBClient</a:t>
            </a:r>
            <a:r>
              <a:rPr lang="en-US" altLang="zh-CN" sz="1400" dirty="0"/>
              <a:t> client = </a:t>
            </a:r>
            <a:r>
              <a:rPr lang="en-US" altLang="zh-CN" sz="1400" dirty="0" err="1"/>
              <a:t>InfluxDBClientFactory.</a:t>
            </a:r>
            <a:r>
              <a:rPr lang="en-US" altLang="zh-CN" sz="1400" i="1" dirty="0" err="1"/>
              <a:t>create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6A8759"/>
                </a:solidFill>
              </a:rPr>
              <a:t>"http://localhost:8086"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 err="1"/>
              <a:t>token.toCharArray</a:t>
            </a:r>
            <a:r>
              <a:rPr lang="en-US" altLang="zh-CN" sz="1400" dirty="0"/>
              <a:t>())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String data = </a:t>
            </a:r>
            <a:r>
              <a:rPr lang="en-US" altLang="zh-CN" sz="1400" dirty="0">
                <a:solidFill>
                  <a:srgbClr val="6A8759"/>
                </a:solidFill>
              </a:rPr>
              <a:t>"</a:t>
            </a:r>
            <a:r>
              <a:rPr lang="en-US" altLang="zh-CN" sz="1400" dirty="0" err="1">
                <a:solidFill>
                  <a:srgbClr val="6A8759"/>
                </a:solidFill>
              </a:rPr>
              <a:t>mem,host</a:t>
            </a:r>
            <a:r>
              <a:rPr lang="en-US" altLang="zh-CN" sz="1400" dirty="0">
                <a:solidFill>
                  <a:srgbClr val="6A8759"/>
                </a:solidFill>
              </a:rPr>
              <a:t>=host1 </a:t>
            </a:r>
            <a:r>
              <a:rPr lang="en-US" altLang="zh-CN" sz="1400" dirty="0" err="1">
                <a:solidFill>
                  <a:srgbClr val="6A8759"/>
                </a:solidFill>
              </a:rPr>
              <a:t>used_percent</a:t>
            </a:r>
            <a:r>
              <a:rPr lang="en-US" altLang="zh-CN" sz="1400" dirty="0">
                <a:solidFill>
                  <a:srgbClr val="6A8759"/>
                </a:solidFill>
              </a:rPr>
              <a:t>=23.43234543"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try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WriteApi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writeApi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client.getWriteApi</a:t>
            </a:r>
            <a:r>
              <a:rPr lang="en-US" altLang="zh-CN" sz="1400" dirty="0"/>
              <a:t>()) {</a:t>
            </a:r>
            <a:br>
              <a:rPr lang="en-US" altLang="zh-CN" sz="1400" dirty="0"/>
            </a:br>
            <a:r>
              <a:rPr lang="en-US" altLang="zh-CN" sz="1400" dirty="0"/>
              <a:t>            </a:t>
            </a:r>
            <a:r>
              <a:rPr lang="en-US" altLang="zh-CN" sz="1400" dirty="0" err="1"/>
              <a:t>writeApi.writeRecord</a:t>
            </a:r>
            <a:r>
              <a:rPr lang="en-US" altLang="zh-CN" sz="1400" dirty="0"/>
              <a:t>(bucket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org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 err="1"/>
              <a:t>WritePrecision.</a:t>
            </a:r>
            <a:r>
              <a:rPr lang="en-US" altLang="zh-CN" sz="1400" i="1" dirty="0" err="1">
                <a:solidFill>
                  <a:srgbClr val="9876AA"/>
                </a:solidFill>
              </a:rPr>
              <a:t>NS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data)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}</a:t>
            </a:r>
            <a:br>
              <a:rPr lang="en-US" altLang="zh-CN" sz="1400" dirty="0"/>
            </a:br>
            <a:br>
              <a:rPr lang="en-US" altLang="zh-CN" sz="1400" dirty="0"/>
            </a:b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Mem.java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91680" y="743625"/>
            <a:ext cx="64807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        Point point = Point</a:t>
            </a:r>
            <a:br>
              <a:rPr lang="en-US" altLang="zh-CN" sz="1400" dirty="0"/>
            </a:br>
            <a:r>
              <a:rPr lang="en-US" altLang="zh-CN" sz="1400" dirty="0"/>
              <a:t>                .</a:t>
            </a:r>
            <a:r>
              <a:rPr lang="en-US" altLang="zh-CN" sz="1400" i="1" dirty="0"/>
              <a:t>measurement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6A8759"/>
                </a:solidFill>
              </a:rPr>
              <a:t>"mem"</a:t>
            </a:r>
            <a:r>
              <a:rPr lang="en-US" altLang="zh-CN" sz="1400" dirty="0"/>
              <a:t>)</a:t>
            </a:r>
            <a:br>
              <a:rPr lang="en-US" altLang="zh-CN" sz="1400" dirty="0"/>
            </a:br>
            <a:r>
              <a:rPr lang="en-US" altLang="zh-CN" sz="1400" dirty="0"/>
              <a:t>                .</a:t>
            </a:r>
            <a:r>
              <a:rPr lang="en-US" altLang="zh-CN" sz="1400" dirty="0" err="1"/>
              <a:t>addTag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6A8759"/>
                </a:solidFill>
              </a:rPr>
              <a:t>"host"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>
                <a:solidFill>
                  <a:srgbClr val="6A8759"/>
                </a:solidFill>
              </a:rPr>
              <a:t>"host1"</a:t>
            </a:r>
            <a:r>
              <a:rPr lang="en-US" altLang="zh-CN" sz="1400" dirty="0"/>
              <a:t>)</a:t>
            </a:r>
            <a:br>
              <a:rPr lang="en-US" altLang="zh-CN" sz="1400" dirty="0"/>
            </a:br>
            <a:r>
              <a:rPr lang="en-US" altLang="zh-CN" sz="1400" dirty="0"/>
              <a:t>                .</a:t>
            </a:r>
            <a:r>
              <a:rPr lang="en-US" altLang="zh-CN" sz="1400" dirty="0" err="1"/>
              <a:t>addField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6A8759"/>
                </a:solidFill>
              </a:rPr>
              <a:t>"</a:t>
            </a:r>
            <a:r>
              <a:rPr lang="en-US" altLang="zh-CN" sz="1400" dirty="0" err="1">
                <a:solidFill>
                  <a:srgbClr val="6A8759"/>
                </a:solidFill>
              </a:rPr>
              <a:t>used_percent</a:t>
            </a:r>
            <a:r>
              <a:rPr lang="en-US" altLang="zh-CN" sz="1400" dirty="0">
                <a:solidFill>
                  <a:srgbClr val="6A8759"/>
                </a:solidFill>
              </a:rPr>
              <a:t>"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>
                <a:solidFill>
                  <a:srgbClr val="6897BB"/>
                </a:solidFill>
              </a:rPr>
              <a:t>23.43234543</a:t>
            </a:r>
            <a:r>
              <a:rPr lang="en-US" altLang="zh-CN" sz="1400" dirty="0"/>
              <a:t>)</a:t>
            </a:r>
            <a:br>
              <a:rPr lang="en-US" altLang="zh-CN" sz="1400" dirty="0"/>
            </a:br>
            <a:r>
              <a:rPr lang="en-US" altLang="zh-CN" sz="1400" dirty="0"/>
              <a:t>                .time(</a:t>
            </a:r>
            <a:r>
              <a:rPr lang="en-US" altLang="zh-CN" sz="1400" dirty="0" err="1"/>
              <a:t>Instant.</a:t>
            </a:r>
            <a:r>
              <a:rPr lang="en-US" altLang="zh-CN" sz="1400" i="1" dirty="0" err="1"/>
              <a:t>now</a:t>
            </a:r>
            <a:r>
              <a:rPr lang="en-US" altLang="zh-CN" sz="1400" dirty="0"/>
              <a:t>()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 err="1"/>
              <a:t>WritePrecision.</a:t>
            </a:r>
            <a:r>
              <a:rPr lang="en-US" altLang="zh-CN" sz="1400" i="1" dirty="0" err="1">
                <a:solidFill>
                  <a:srgbClr val="9876AA"/>
                </a:solidFill>
              </a:rPr>
              <a:t>NS</a:t>
            </a:r>
            <a:r>
              <a:rPr lang="en-US" altLang="zh-CN" sz="1400" dirty="0"/>
              <a:t>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try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WriteApi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writeApi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client.getWriteApi</a:t>
            </a:r>
            <a:r>
              <a:rPr lang="en-US" altLang="zh-CN" sz="1400" dirty="0"/>
              <a:t>()) {</a:t>
            </a:r>
            <a:br>
              <a:rPr lang="en-US" altLang="zh-CN" sz="1400" dirty="0"/>
            </a:br>
            <a:r>
              <a:rPr lang="en-US" altLang="zh-CN" sz="1400" dirty="0"/>
              <a:t>            </a:t>
            </a:r>
            <a:r>
              <a:rPr lang="en-US" altLang="zh-CN" sz="1400" dirty="0" err="1"/>
              <a:t>writeApi.writePoint</a:t>
            </a:r>
            <a:r>
              <a:rPr lang="en-US" altLang="zh-CN" sz="1400" dirty="0"/>
              <a:t>(bucket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org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point)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}</a:t>
            </a:r>
            <a:br>
              <a:rPr lang="en-US" altLang="zh-CN" sz="1400" dirty="0"/>
            </a:br>
            <a:br>
              <a:rPr lang="en-US" altLang="zh-CN" sz="1400" dirty="0"/>
            </a:br>
            <a:r>
              <a:rPr lang="en-US" altLang="zh-CN" sz="1400" dirty="0"/>
              <a:t>        Mem mem = </a:t>
            </a:r>
            <a:r>
              <a:rPr lang="en-US" altLang="zh-CN" sz="1400" dirty="0">
                <a:solidFill>
                  <a:srgbClr val="CC7832"/>
                </a:solidFill>
              </a:rPr>
              <a:t>new </a:t>
            </a:r>
            <a:r>
              <a:rPr lang="en-US" altLang="zh-CN" sz="1400" dirty="0"/>
              <a:t>Mem()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 err="1"/>
              <a:t>mem.</a:t>
            </a:r>
            <a:r>
              <a:rPr lang="en-US" altLang="zh-CN" sz="1400" dirty="0" err="1">
                <a:solidFill>
                  <a:srgbClr val="9876AA"/>
                </a:solidFill>
              </a:rPr>
              <a:t>host</a:t>
            </a:r>
            <a:r>
              <a:rPr lang="en-US" altLang="zh-CN" sz="1400" dirty="0">
                <a:solidFill>
                  <a:srgbClr val="9876AA"/>
                </a:solidFill>
              </a:rPr>
              <a:t> </a:t>
            </a:r>
            <a:r>
              <a:rPr lang="en-US" altLang="zh-CN" sz="1400" dirty="0"/>
              <a:t>= </a:t>
            </a:r>
            <a:r>
              <a:rPr lang="en-US" altLang="zh-CN" sz="1400" dirty="0">
                <a:solidFill>
                  <a:srgbClr val="6A8759"/>
                </a:solidFill>
              </a:rPr>
              <a:t>"host1"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 err="1"/>
              <a:t>mem.</a:t>
            </a:r>
            <a:r>
              <a:rPr lang="en-US" altLang="zh-CN" sz="1400" dirty="0" err="1">
                <a:solidFill>
                  <a:srgbClr val="9876AA"/>
                </a:solidFill>
              </a:rPr>
              <a:t>used_percent</a:t>
            </a:r>
            <a:r>
              <a:rPr lang="en-US" altLang="zh-CN" sz="1400" dirty="0">
                <a:solidFill>
                  <a:srgbClr val="9876AA"/>
                </a:solidFill>
              </a:rPr>
              <a:t> </a:t>
            </a:r>
            <a:r>
              <a:rPr lang="en-US" altLang="zh-CN" sz="1400" dirty="0"/>
              <a:t>= </a:t>
            </a:r>
            <a:r>
              <a:rPr lang="en-US" altLang="zh-CN" sz="1400" dirty="0">
                <a:solidFill>
                  <a:srgbClr val="6897BB"/>
                </a:solidFill>
              </a:rPr>
              <a:t>23.43234543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 err="1"/>
              <a:t>mem.</a:t>
            </a:r>
            <a:r>
              <a:rPr lang="en-US" altLang="zh-CN" sz="1400" dirty="0" err="1">
                <a:solidFill>
                  <a:srgbClr val="9876AA"/>
                </a:solidFill>
              </a:rPr>
              <a:t>time</a:t>
            </a:r>
            <a:r>
              <a:rPr lang="en-US" altLang="zh-CN" sz="1400" dirty="0">
                <a:solidFill>
                  <a:srgbClr val="9876AA"/>
                </a:solidFill>
              </a:rPr>
              <a:t> </a:t>
            </a:r>
            <a:r>
              <a:rPr lang="en-US" altLang="zh-CN" sz="1400" dirty="0"/>
              <a:t>= </a:t>
            </a:r>
            <a:r>
              <a:rPr lang="en-US" altLang="zh-CN" sz="1400" dirty="0" err="1"/>
              <a:t>Instant.</a:t>
            </a:r>
            <a:r>
              <a:rPr lang="en-US" altLang="zh-CN" sz="1400" i="1" dirty="0" err="1"/>
              <a:t>now</a:t>
            </a:r>
            <a:r>
              <a:rPr lang="en-US" altLang="zh-CN" sz="1400" dirty="0"/>
              <a:t>()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try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WriteApi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writeApi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client.getWriteApi</a:t>
            </a:r>
            <a:r>
              <a:rPr lang="en-US" altLang="zh-CN" sz="1400" dirty="0"/>
              <a:t>()) {</a:t>
            </a:r>
            <a:br>
              <a:rPr lang="en-US" altLang="zh-CN" sz="1400" dirty="0"/>
            </a:br>
            <a:r>
              <a:rPr lang="en-US" altLang="zh-CN" sz="1400" dirty="0"/>
              <a:t>            </a:t>
            </a:r>
            <a:r>
              <a:rPr lang="en-US" altLang="zh-CN" sz="1400" dirty="0" err="1"/>
              <a:t>writeApi.writeMeasurement</a:t>
            </a:r>
            <a:r>
              <a:rPr lang="en-US" altLang="zh-CN" sz="1400" dirty="0"/>
              <a:t>(bucket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org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 err="1"/>
              <a:t>WritePrecision.</a:t>
            </a:r>
            <a:r>
              <a:rPr lang="en-US" altLang="zh-CN" sz="1400" i="1" dirty="0" err="1">
                <a:solidFill>
                  <a:srgbClr val="9876AA"/>
                </a:solidFill>
              </a:rPr>
              <a:t>NS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mem)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}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Mem.java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91680" y="1368985"/>
            <a:ext cx="648072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400" dirty="0"/>
            </a:br>
            <a:r>
              <a:rPr lang="en-US" altLang="zh-CN" sz="1400" dirty="0"/>
              <a:t>        String query = </a:t>
            </a:r>
            <a:r>
              <a:rPr lang="en-US" altLang="zh-CN" sz="1400" dirty="0" err="1"/>
              <a:t>String.</a:t>
            </a:r>
            <a:r>
              <a:rPr lang="en-US" altLang="zh-CN" sz="1400" i="1" dirty="0" err="1"/>
              <a:t>format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6A8759"/>
                </a:solidFill>
              </a:rPr>
              <a:t>"from(bucket: </a:t>
            </a:r>
            <a:r>
              <a:rPr lang="en-US" altLang="zh-CN" sz="1400" dirty="0">
                <a:solidFill>
                  <a:srgbClr val="CC7832"/>
                </a:solidFill>
              </a:rPr>
              <a:t>\"</a:t>
            </a:r>
            <a:r>
              <a:rPr lang="en-US" altLang="zh-CN" sz="1400" dirty="0">
                <a:solidFill>
                  <a:srgbClr val="6A8759"/>
                </a:solidFill>
              </a:rPr>
              <a:t>%s</a:t>
            </a:r>
            <a:r>
              <a:rPr lang="en-US" altLang="zh-CN" sz="1400" dirty="0">
                <a:solidFill>
                  <a:srgbClr val="CC7832"/>
                </a:solidFill>
              </a:rPr>
              <a:t>\"</a:t>
            </a:r>
            <a:r>
              <a:rPr lang="en-US" altLang="zh-CN" sz="1400" dirty="0">
                <a:solidFill>
                  <a:srgbClr val="6A8759"/>
                </a:solidFill>
              </a:rPr>
              <a:t>) |&gt; range(start: -1h)"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bucket)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List&lt;</a:t>
            </a:r>
            <a:r>
              <a:rPr lang="en-US" altLang="zh-CN" sz="1400" dirty="0" err="1"/>
              <a:t>FluxTable</a:t>
            </a:r>
            <a:r>
              <a:rPr lang="en-US" altLang="zh-CN" sz="1400" dirty="0"/>
              <a:t>&gt; tables = </a:t>
            </a:r>
            <a:r>
              <a:rPr lang="en-US" altLang="zh-CN" sz="1400" dirty="0" err="1"/>
              <a:t>client.getQueryApi</a:t>
            </a:r>
            <a:r>
              <a:rPr lang="en-US" altLang="zh-CN" sz="1400" dirty="0"/>
              <a:t>().query(query</a:t>
            </a:r>
            <a:r>
              <a:rPr lang="en-US" altLang="zh-CN" sz="1400" dirty="0">
                <a:solidFill>
                  <a:srgbClr val="CC7832"/>
                </a:solidFill>
              </a:rPr>
              <a:t>, </a:t>
            </a:r>
            <a:r>
              <a:rPr lang="en-US" altLang="zh-CN" sz="1400" dirty="0"/>
              <a:t>org)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</a:t>
            </a:r>
            <a:r>
              <a:rPr lang="en-US" altLang="zh-CN" sz="1400" dirty="0"/>
              <a:t>Iterator&lt;</a:t>
            </a:r>
            <a:r>
              <a:rPr lang="en-US" altLang="zh-CN" sz="1400" dirty="0" err="1"/>
              <a:t>FluxTable</a:t>
            </a:r>
            <a:r>
              <a:rPr lang="en-US" altLang="zh-CN" sz="1400" dirty="0"/>
              <a:t>&gt; it = </a:t>
            </a:r>
            <a:r>
              <a:rPr lang="en-US" altLang="zh-CN" sz="1400" dirty="0" err="1"/>
              <a:t>tables.iterator</a:t>
            </a:r>
            <a:r>
              <a:rPr lang="en-US" altLang="zh-CN" sz="1400" dirty="0"/>
              <a:t>()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while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it.hasNext</a:t>
            </a:r>
            <a:r>
              <a:rPr lang="en-US" altLang="zh-CN" sz="1400" dirty="0"/>
              <a:t>()) {</a:t>
            </a:r>
            <a:br>
              <a:rPr lang="en-US" altLang="zh-CN" sz="1400" dirty="0"/>
            </a:br>
            <a:r>
              <a:rPr lang="en-US" altLang="zh-CN" sz="1400" dirty="0"/>
              <a:t>            </a:t>
            </a:r>
            <a:r>
              <a:rPr lang="en-US" altLang="zh-CN" sz="1400" dirty="0" err="1"/>
              <a:t>FluxTable</a:t>
            </a:r>
            <a:r>
              <a:rPr lang="en-US" altLang="zh-CN" sz="1400" dirty="0"/>
              <a:t> ft = </a:t>
            </a:r>
            <a:r>
              <a:rPr lang="en-US" altLang="zh-CN" sz="1400" dirty="0" err="1"/>
              <a:t>it.next</a:t>
            </a:r>
            <a:r>
              <a:rPr lang="en-US" altLang="zh-CN" sz="1400" dirty="0"/>
              <a:t>()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    </a:t>
            </a:r>
            <a:r>
              <a:rPr lang="en-US" altLang="zh-CN" sz="1400" dirty="0"/>
              <a:t>List&lt;</a:t>
            </a:r>
            <a:r>
              <a:rPr lang="en-US" altLang="zh-CN" sz="1400" dirty="0" err="1"/>
              <a:t>FluxRecord</a:t>
            </a:r>
            <a:r>
              <a:rPr lang="en-US" altLang="zh-CN" sz="1400" dirty="0"/>
              <a:t>&gt; records = </a:t>
            </a:r>
            <a:r>
              <a:rPr lang="en-US" altLang="zh-CN" sz="1400" dirty="0" err="1"/>
              <a:t>ft.getRecords</a:t>
            </a:r>
            <a:r>
              <a:rPr lang="en-US" altLang="zh-CN" sz="1400" dirty="0"/>
              <a:t>()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    for </a:t>
            </a:r>
            <a:r>
              <a:rPr lang="en-US" altLang="zh-CN" sz="1400" dirty="0"/>
              <a:t>( </a:t>
            </a:r>
            <a:r>
              <a:rPr lang="en-US" altLang="zh-CN" sz="1400" dirty="0" err="1"/>
              <a:t>FluxRecord</a:t>
            </a:r>
            <a:r>
              <a:rPr lang="en-US" altLang="zh-CN" sz="1400" dirty="0"/>
              <a:t> record: records) {</a:t>
            </a:r>
            <a:br>
              <a:rPr lang="en-US" altLang="zh-CN" sz="1400" dirty="0"/>
            </a:br>
            <a:r>
              <a:rPr lang="en-US" altLang="zh-CN" sz="1400" dirty="0"/>
              <a:t>                </a:t>
            </a:r>
            <a:r>
              <a:rPr lang="en-US" altLang="zh-CN" sz="1400" dirty="0" err="1"/>
              <a:t>System.</a:t>
            </a:r>
            <a:r>
              <a:rPr lang="en-US" altLang="zh-CN" sz="1400" i="1" dirty="0" err="1">
                <a:solidFill>
                  <a:srgbClr val="9876AA"/>
                </a:solidFill>
              </a:rPr>
              <a:t>out</a:t>
            </a:r>
            <a:r>
              <a:rPr lang="en-US" altLang="zh-CN" sz="1400" dirty="0" err="1"/>
              <a:t>.println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record.getValues</a:t>
            </a:r>
            <a:r>
              <a:rPr lang="en-US" altLang="zh-CN" sz="1400" dirty="0"/>
              <a:t>())</a:t>
            </a:r>
            <a:r>
              <a:rPr lang="en-US" altLang="zh-CN" sz="1400" dirty="0">
                <a:solidFill>
                  <a:srgbClr val="CC7832"/>
                </a:solidFill>
              </a:rPr>
              <a:t>;</a:t>
            </a:r>
            <a:br>
              <a:rPr lang="en-US" altLang="zh-CN" sz="1400" dirty="0">
                <a:solidFill>
                  <a:srgbClr val="CC7832"/>
                </a:solidFill>
              </a:rPr>
            </a:br>
            <a:r>
              <a:rPr lang="en-US" altLang="zh-CN" sz="1400" dirty="0">
                <a:solidFill>
                  <a:srgbClr val="CC7832"/>
                </a:solidFill>
              </a:rPr>
              <a:t>            </a:t>
            </a:r>
            <a:r>
              <a:rPr lang="en-US" altLang="zh-CN" sz="1400" dirty="0"/>
              <a:t>}</a:t>
            </a:r>
            <a:br>
              <a:rPr lang="en-US" altLang="zh-CN" sz="1400" dirty="0"/>
            </a:br>
            <a:r>
              <a:rPr lang="en-US" altLang="zh-CN" sz="1400" dirty="0"/>
              <a:t>        }</a:t>
            </a:r>
            <a:br>
              <a:rPr lang="en-US" altLang="zh-CN" sz="1400" dirty="0"/>
            </a:br>
            <a:r>
              <a:rPr lang="en-US" altLang="zh-CN" sz="1400" dirty="0"/>
              <a:t>    }</a:t>
            </a:r>
            <a:br>
              <a:rPr lang="en-US" altLang="zh-CN" sz="1400" dirty="0"/>
            </a:br>
            <a:r>
              <a:rPr lang="en-US" altLang="zh-CN" sz="1400" dirty="0"/>
              <a:t>}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564" y="718301"/>
            <a:ext cx="7848872" cy="4409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/>
            <a:r>
              <a:rPr lang="zh-CN" altLang="en-US" b="1" dirty="0"/>
              <a:t>时序数据库简介</a:t>
            </a:r>
            <a:endParaRPr lang="en-US" altLang="zh-CN" dirty="0"/>
          </a:p>
          <a:p>
            <a:pPr lvl="1" latinLnBrk="1"/>
            <a:r>
              <a:rPr lang="en-US" altLang="zh-CN" dirty="0">
                <a:hlinkClick r:id="rId1"/>
              </a:rPr>
              <a:t>https://zhuanlan.zhihu.com/p/115567891</a:t>
            </a:r>
            <a:endParaRPr lang="en-US" altLang="zh-CN" dirty="0"/>
          </a:p>
          <a:p>
            <a:pPr latinLnBrk="1"/>
            <a:r>
              <a:rPr lang="en-US" altLang="zh-CN" dirty="0"/>
              <a:t>Time series database (TSDB) explained</a:t>
            </a:r>
            <a:endParaRPr lang="en-US" altLang="zh-CN" dirty="0"/>
          </a:p>
          <a:p>
            <a:pPr lvl="1" latinLnBrk="1"/>
            <a:r>
              <a:rPr kumimoji="1" lang="en-US" altLang="zh-CN" dirty="0">
                <a:hlinkClick r:id="rId2"/>
              </a:rPr>
              <a:t>https://www.influxdata.com/time-series-database/</a:t>
            </a:r>
            <a:endParaRPr lang="en-US" altLang="zh-CN" dirty="0"/>
          </a:p>
          <a:p>
            <a:pPr latinLnBrk="1"/>
            <a:r>
              <a:rPr lang="en-US" altLang="zh-CN" dirty="0"/>
              <a:t>DB-Engines Ranking of Time Series DBMS</a:t>
            </a:r>
            <a:endParaRPr lang="en-US" altLang="zh-CN" dirty="0"/>
          </a:p>
          <a:p>
            <a:pPr lvl="1" latinLnBrk="1"/>
            <a:r>
              <a:rPr lang="en-US" altLang="zh-CN" dirty="0">
                <a:hlinkClick r:id="rId3"/>
              </a:rPr>
              <a:t>https://db-engines.com/en/ranking/time+series+dbms</a:t>
            </a:r>
            <a:r>
              <a:rPr lang="zh-CN" altLang="en-US" dirty="0"/>
              <a:t> </a:t>
            </a:r>
            <a:endParaRPr lang="en-US" altLang="zh-CN" dirty="0"/>
          </a:p>
          <a:p>
            <a:pPr latinLnBrk="1"/>
            <a:r>
              <a:rPr lang="en-US" altLang="zh-CN" dirty="0"/>
              <a:t>Why Time Series Matters for Metrics, Real-Time Analytics and Sensor Data</a:t>
            </a:r>
            <a:endParaRPr lang="en-US" altLang="zh-CN" dirty="0"/>
          </a:p>
          <a:p>
            <a:pPr lvl="1" latinLnBrk="1"/>
            <a:r>
              <a:rPr lang="en-US" altLang="zh-CN" dirty="0">
                <a:hlinkClick r:id="rId4"/>
              </a:rPr>
              <a:t>http://get.influxdata.com/rs/972-GDU-533/images/why%20time%20series.pdf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DB-Engines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DBMS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DB-Engines Ranking of Time Series DBMS</a:t>
            </a:r>
            <a:endParaRPr lang="en-US" altLang="zh-CN" b="1" dirty="0"/>
          </a:p>
          <a:p>
            <a:pPr lvl="1"/>
            <a:r>
              <a:rPr lang="en-US" altLang="zh-CN" dirty="0">
                <a:hlinkClick r:id="rId1"/>
              </a:rPr>
              <a:t>https://db-engines.com/en/ranking/time+series+dbms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445196"/>
            <a:ext cx="7164288" cy="344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CN" dirty="0" err="1"/>
              <a:t>InfluxDB</a:t>
            </a:r>
            <a:r>
              <a:rPr lang="en-US" altLang="zh-CN" dirty="0"/>
              <a:t> is the time series platform</a:t>
            </a:r>
            <a:endParaRPr lang="en-US" altLang="zh-CN" dirty="0"/>
          </a:p>
          <a:p>
            <a:pPr lvl="1" fontAlgn="base"/>
            <a:r>
              <a:rPr lang="en-US" altLang="zh-CN" dirty="0"/>
              <a:t>Build real-time applications for analytics, IoT and cloud-native services in less time with less code using </a:t>
            </a:r>
            <a:r>
              <a:rPr lang="en-US" altLang="zh-CN" dirty="0" err="1"/>
              <a:t>InfluxDB</a:t>
            </a:r>
            <a:r>
              <a:rPr lang="en-US" altLang="zh-CN" dirty="0"/>
              <a:t>. </a:t>
            </a:r>
            <a:endParaRPr lang="en-US" altLang="zh-CN" dirty="0"/>
          </a:p>
          <a:p>
            <a:pPr lvl="1" fontAlgn="base"/>
            <a:r>
              <a:rPr lang="en-US" altLang="zh-CN" dirty="0"/>
              <a:t>At its heart is a database purpose-built to handle </a:t>
            </a:r>
            <a:r>
              <a:rPr lang="en-US" altLang="zh-CN" dirty="0">
                <a:solidFill>
                  <a:srgbClr val="FF0000"/>
                </a:solidFill>
              </a:rPr>
              <a:t>the epic volumes and countless sources of time-stamped data</a:t>
            </a:r>
            <a:r>
              <a:rPr lang="en-US" altLang="zh-CN" dirty="0"/>
              <a:t> produced by sensors, applications and infrastructure. </a:t>
            </a:r>
            <a:endParaRPr lang="en-US" altLang="zh-CN" dirty="0"/>
          </a:p>
          <a:p>
            <a:pPr lvl="1" fontAlgn="base"/>
            <a:r>
              <a:rPr lang="en-US" altLang="zh-CN" dirty="0"/>
              <a:t>If time is relevant to your data, you need a time series database.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156" y="2587068"/>
            <a:ext cx="7723688" cy="2556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Telegraf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256" y="714070"/>
            <a:ext cx="6714963" cy="442943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InfluxDB data elements</a:t>
            </a:r>
            <a:endParaRPr lang="en-US" altLang="zh-CN" dirty="0"/>
          </a:p>
          <a:p>
            <a:pPr lvl="1"/>
            <a:r>
              <a:rPr lang="en-US" altLang="zh-CN" sz="1600" dirty="0" err="1"/>
              <a:t>InfluxDB</a:t>
            </a:r>
            <a:r>
              <a:rPr lang="en-US" altLang="zh-CN" sz="1600" dirty="0"/>
              <a:t> structures data using elements such as </a:t>
            </a:r>
            <a:r>
              <a:rPr lang="en-US" altLang="zh-CN" sz="1600" dirty="0">
                <a:solidFill>
                  <a:srgbClr val="FF0000"/>
                </a:solidFill>
              </a:rPr>
              <a:t>timestamps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FF0000"/>
                </a:solidFill>
              </a:rPr>
              <a:t>field keys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FF0000"/>
                </a:solidFill>
              </a:rPr>
              <a:t>field values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FF0000"/>
                </a:solidFill>
              </a:rPr>
              <a:t>tags</a:t>
            </a:r>
            <a:r>
              <a:rPr lang="en-US" altLang="zh-CN" sz="1600" dirty="0"/>
              <a:t>, etc.</a:t>
            </a:r>
            <a:endParaRPr lang="en-US" altLang="zh-CN" sz="1600" dirty="0"/>
          </a:p>
          <a:p>
            <a:pPr lvl="1"/>
            <a:r>
              <a:rPr lang="en-US" altLang="zh-CN" sz="1600" dirty="0"/>
              <a:t>The sample data below is used to illustrate data elements concepts</a:t>
            </a:r>
            <a:endParaRPr lang="en-US" altLang="zh-CN" sz="16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779662"/>
            <a:ext cx="6841755" cy="286718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1331640" y="4614905"/>
            <a:ext cx="1296144" cy="225098"/>
          </a:xfrm>
          <a:prstGeom prst="wedgeRoundRectCallout">
            <a:avLst>
              <a:gd name="adj1" fmla="val -6198"/>
              <a:gd name="adj2" fmla="val -157898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timestamps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771800" y="4614905"/>
            <a:ext cx="1296144" cy="225098"/>
          </a:xfrm>
          <a:prstGeom prst="wedgeRoundRectCallout">
            <a:avLst>
              <a:gd name="adj1" fmla="val -6198"/>
              <a:gd name="adj2" fmla="val -157898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measurement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391980" y="4614893"/>
            <a:ext cx="68407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Tag value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292080" y="4614881"/>
            <a:ext cx="68407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Tag value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192180" y="4614881"/>
            <a:ext cx="68407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Field key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948264" y="4623317"/>
            <a:ext cx="86409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Filed value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1"/>
              </a:rPr>
              <a:t>Timestamp</a:t>
            </a:r>
            <a:endParaRPr lang="en-US" altLang="zh-CN" dirty="0"/>
          </a:p>
          <a:p>
            <a:pPr lvl="1"/>
            <a:r>
              <a:rPr lang="en-US" altLang="zh-CN" dirty="0"/>
              <a:t>All data stored in </a:t>
            </a:r>
            <a:r>
              <a:rPr lang="en-US" altLang="zh-CN" dirty="0" err="1"/>
              <a:t>InfluxDB</a:t>
            </a:r>
            <a:r>
              <a:rPr lang="en-US" altLang="zh-CN" dirty="0"/>
              <a:t> has a </a:t>
            </a:r>
            <a:r>
              <a:rPr lang="en-US" altLang="zh-CN" dirty="0">
                <a:solidFill>
                  <a:srgbClr val="FF0000"/>
                </a:solidFill>
              </a:rPr>
              <a:t>_time </a:t>
            </a:r>
            <a:r>
              <a:rPr lang="en-US" altLang="zh-CN" dirty="0"/>
              <a:t>column that stores timestamps. </a:t>
            </a:r>
            <a:endParaRPr lang="en-US" altLang="zh-CN" dirty="0"/>
          </a:p>
          <a:p>
            <a:pPr lvl="1"/>
            <a:r>
              <a:rPr lang="en-US" altLang="zh-CN" dirty="0"/>
              <a:t>On disk, timestamps are stored in epoch </a:t>
            </a:r>
            <a:r>
              <a:rPr lang="en-US" altLang="zh-CN" dirty="0">
                <a:solidFill>
                  <a:srgbClr val="FF0000"/>
                </a:solidFill>
              </a:rPr>
              <a:t>nanosecond</a:t>
            </a:r>
            <a:r>
              <a:rPr lang="en-US" altLang="zh-CN" dirty="0"/>
              <a:t> format. </a:t>
            </a:r>
            <a:r>
              <a:rPr lang="en-US" altLang="zh-CN" dirty="0" err="1"/>
              <a:t>InfluxDB</a:t>
            </a:r>
            <a:r>
              <a:rPr lang="en-US" altLang="zh-CN" dirty="0"/>
              <a:t> formats timestamps show the date and time in </a:t>
            </a:r>
            <a:r>
              <a:rPr lang="en-US" altLang="zh-CN" dirty="0">
                <a:hlinkClick r:id="rId2"/>
              </a:rPr>
              <a:t>RFC3339</a:t>
            </a:r>
            <a:r>
              <a:rPr lang="en-US" altLang="zh-CN" dirty="0"/>
              <a:t> UTC associated with data.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Timestamp precision is important when you write data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Measurement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dirty="0">
                <a:solidFill>
                  <a:srgbClr val="FF0000"/>
                </a:solidFill>
              </a:rPr>
              <a:t>_measurement </a:t>
            </a:r>
            <a:r>
              <a:rPr lang="en-US" altLang="zh-CN" dirty="0"/>
              <a:t>column shows the name of the measurement census. </a:t>
            </a:r>
            <a:endParaRPr lang="en-US" altLang="zh-CN" dirty="0"/>
          </a:p>
          <a:p>
            <a:pPr lvl="1"/>
            <a:r>
              <a:rPr lang="en-US" altLang="zh-CN" dirty="0"/>
              <a:t>A measurement acts as a </a:t>
            </a:r>
            <a:r>
              <a:rPr lang="en-US" altLang="zh-CN" dirty="0">
                <a:solidFill>
                  <a:srgbClr val="FF0000"/>
                </a:solidFill>
              </a:rPr>
              <a:t>container</a:t>
            </a:r>
            <a:r>
              <a:rPr lang="en-US" altLang="zh-CN" dirty="0"/>
              <a:t> for tags, fields, and timestamps. </a:t>
            </a:r>
            <a:endParaRPr lang="en-US" altLang="zh-CN" dirty="0"/>
          </a:p>
          <a:p>
            <a:pPr lvl="1"/>
            <a:r>
              <a:rPr lang="en-US" altLang="zh-CN" dirty="0"/>
              <a:t>Use a measurement name that describes your data. </a:t>
            </a:r>
            <a:endParaRPr lang="en-US" altLang="zh-CN" dirty="0"/>
          </a:p>
          <a:p>
            <a:pPr lvl="1"/>
            <a:r>
              <a:rPr lang="en-US" altLang="zh-CN" dirty="0"/>
              <a:t>The name </a:t>
            </a:r>
            <a:r>
              <a:rPr lang="en-US" altLang="zh-CN" dirty="0">
                <a:solidFill>
                  <a:srgbClr val="FF0000"/>
                </a:solidFill>
              </a:rPr>
              <a:t>census</a:t>
            </a:r>
            <a:r>
              <a:rPr lang="en-US" altLang="zh-CN" dirty="0"/>
              <a:t> tells us that the field values record the number of bees and ants.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PP_MARK_KEY" val="339db15f-9467-4939-badc-0a24f97211b4"/>
</p:tagLst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0</TotalTime>
  <Words>18776</Words>
  <Application>WPS 演示</Application>
  <PresentationFormat>全屏显示(16:9)</PresentationFormat>
  <Paragraphs>541</Paragraphs>
  <Slides>45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宋体</vt:lpstr>
      <vt:lpstr>Wingdings</vt:lpstr>
      <vt:lpstr>Tahoma</vt:lpstr>
      <vt:lpstr>新宋体</vt:lpstr>
      <vt:lpstr>微软雅黑</vt:lpstr>
      <vt:lpstr>Cambria</vt:lpstr>
      <vt:lpstr>Times New Roman</vt:lpstr>
      <vt:lpstr>幼圆</vt:lpstr>
      <vt:lpstr>等线</vt:lpstr>
      <vt:lpstr>Calibri</vt:lpstr>
      <vt:lpstr>Arial Unicode MS</vt:lpstr>
      <vt:lpstr>Office 主题​​</vt:lpstr>
      <vt:lpstr>Architecture of Enterprise Applications 21 Timeseries Database </vt:lpstr>
      <vt:lpstr>Contents and Objectives</vt:lpstr>
      <vt:lpstr>What is a time series database?</vt:lpstr>
      <vt:lpstr>Why is a time series database important now?</vt:lpstr>
      <vt:lpstr>DB-Engines Ranking of Time Series DBMS</vt:lpstr>
      <vt:lpstr>InfluxDB</vt:lpstr>
      <vt:lpstr>InfluxDB &amp; Telegraf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design principle</vt:lpstr>
      <vt:lpstr>InfluxDB design principle</vt:lpstr>
      <vt:lpstr>InfluxDB design principle</vt:lpstr>
      <vt:lpstr>InfluxDB storage engine</vt:lpstr>
      <vt:lpstr>InfluxDB storage engine</vt:lpstr>
      <vt:lpstr>InfluxDB storage engine</vt:lpstr>
      <vt:lpstr>InfluxDB storage engine</vt:lpstr>
      <vt:lpstr>InfluxDB storage engine</vt:lpstr>
      <vt:lpstr>InfluxDB storage engine</vt:lpstr>
      <vt:lpstr>InfluxDB file system layout</vt:lpstr>
      <vt:lpstr>InfluxDB file system layout</vt:lpstr>
      <vt:lpstr>InfluxDB shards and shard groups</vt:lpstr>
      <vt:lpstr>InfluxDB shards and shard groups</vt:lpstr>
      <vt:lpstr>InfluxDB shards and shard groups</vt:lpstr>
      <vt:lpstr>Shard life-cycle</vt:lpstr>
      <vt:lpstr>Shard life-cycle</vt:lpstr>
      <vt:lpstr>Shard life-cycle</vt:lpstr>
      <vt:lpstr>Run InfluxDB</vt:lpstr>
      <vt:lpstr>Run InfluxDB</vt:lpstr>
      <vt:lpstr>InfluxDB Data Explorer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creator>REINS</dc:creator>
  <dc:subject>REINS BLUE</dc:subject>
  <cp:lastModifiedBy>李昱翰</cp:lastModifiedBy>
  <cp:revision>1820</cp:revision>
  <cp:lastPrinted>2017-04-16T23:56:00Z</cp:lastPrinted>
  <dcterms:created xsi:type="dcterms:W3CDTF">2011-12-13T14:18:00Z</dcterms:created>
  <dcterms:modified xsi:type="dcterms:W3CDTF">2022-12-20T09:35:36Z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95A802901AB84557B46266723AA3B740</vt:lpwstr>
  </property>
  <property fmtid="{D5CDD505-2E9C-101B-9397-08002B2CF9AE}" pid="3" name="KSOProductBuildVer">
    <vt:lpwstr>2052-11.1.0.12980</vt:lpwstr>
  </property>
</Properties>
</file>